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7" r:id="rId2"/>
    <p:sldId id="277" r:id="rId3"/>
    <p:sldId id="279" r:id="rId4"/>
    <p:sldId id="280" r:id="rId5"/>
    <p:sldId id="281" r:id="rId6"/>
    <p:sldId id="283" r:id="rId7"/>
    <p:sldId id="282" r:id="rId8"/>
    <p:sldId id="275" r:id="rId9"/>
    <p:sldId id="285" r:id="rId10"/>
    <p:sldId id="284" r:id="rId11"/>
    <p:sldId id="259" r:id="rId12"/>
    <p:sldId id="260" r:id="rId13"/>
    <p:sldId id="286" r:id="rId14"/>
    <p:sldId id="262" r:id="rId15"/>
    <p:sldId id="287" r:id="rId16"/>
    <p:sldId id="289" r:id="rId17"/>
    <p:sldId id="299" r:id="rId18"/>
    <p:sldId id="302" r:id="rId19"/>
    <p:sldId id="301" r:id="rId20"/>
    <p:sldId id="290" r:id="rId21"/>
    <p:sldId id="291" r:id="rId22"/>
    <p:sldId id="293" r:id="rId23"/>
    <p:sldId id="294" r:id="rId24"/>
    <p:sldId id="295" r:id="rId25"/>
    <p:sldId id="297" r:id="rId26"/>
    <p:sldId id="288" r:id="rId27"/>
    <p:sldId id="303" r:id="rId28"/>
    <p:sldId id="306" r:id="rId29"/>
    <p:sldId id="308" r:id="rId30"/>
    <p:sldId id="309" r:id="rId31"/>
    <p:sldId id="307" r:id="rId32"/>
    <p:sldId id="310" r:id="rId33"/>
    <p:sldId id="311" r:id="rId34"/>
    <p:sldId id="312" r:id="rId35"/>
    <p:sldId id="313" r:id="rId36"/>
    <p:sldId id="330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268" r:id="rId47"/>
    <p:sldId id="269" r:id="rId48"/>
    <p:sldId id="328" r:id="rId49"/>
    <p:sldId id="329" r:id="rId50"/>
    <p:sldId id="324" r:id="rId51"/>
    <p:sldId id="271" r:id="rId52"/>
    <p:sldId id="325" r:id="rId53"/>
    <p:sldId id="326" r:id="rId54"/>
    <p:sldId id="273" r:id="rId55"/>
    <p:sldId id="327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846"/>
    <a:srgbClr val="EF8353"/>
    <a:srgbClr val="FFE100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3"/>
    <p:restoredTop sz="87924"/>
  </p:normalViewPr>
  <p:slideViewPr>
    <p:cSldViewPr snapToGrid="0">
      <p:cViewPr>
        <p:scale>
          <a:sx n="101" d="100"/>
          <a:sy n="101" d="100"/>
        </p:scale>
        <p:origin x="1488" y="11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BABC-ECB4-8446-9996-9E9007DE3ED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834C-2C2D-F047-A430-C853FFC3692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949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J</a:t>
            </a:r>
            <a:r>
              <a:rPr lang="en-JP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ust short of 13,000 named mountains in Japan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9116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E0CAA-4902-A381-F82F-32AC2B06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0080F-FE9D-1BEC-65FE-F14F21397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617E7-A0AA-B8EE-D289-9648AB874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2FB23-736C-5B9F-5A3E-674016AA5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9028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90252-05ED-099B-3342-890FEA45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424A1-5248-4539-3E9F-5D82338B3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647E6-B358-D2A9-088F-04C929E99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FFFFFF"/>
                </a:solidFill>
                <a:effectLst/>
              </a:rPr>
              <a:t>Drug and materials discovery is a complex, expensive, and time-consuming process</a:t>
            </a:r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76455-FB20-CC9B-E683-C036FF8F4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76833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67039-C1EA-7404-E28F-4C5CDEDD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2DE22-7169-45FA-465D-982BB701F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72A7D-7DEF-4412-584D-190466BE5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Current paradigm of protein chemistry: Wrongly folded proteins tend to be toxic and, unless refolded or degraded, will lead to diseases.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DC7B-3FCA-60A5-654C-686BBCD26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28875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82A-972D-F76D-5FDA-A6D3A257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13BC5-005F-C149-77C3-51A6A3711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3992A-E99A-96A7-2210-18D8839EF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ATP is a naturally occurring co-solvent present at higher levels than what is needed purely for energy considerations.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810B3-9F7A-5EF6-6CC9-4201DA253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95870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A4D6A-54D8-CFAC-A9F7-5C7CA35B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2A0B3-5A93-711A-D513-657A2762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02750-D226-83FE-E8DE-B360697B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Left is more soluble.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These asymmetries are mainly enthalpic, arising primarily from the first solvation shell water structure.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Effects are not captured by implicit solvent models, which respond symmetrically with respect to charge.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Toy models / coarse graining: Remove the noise of what makes a chemical species special to understand universal effects.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B5C8E-27B4-DB1F-C4F2-B8E89AA0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3684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344E7-27B0-AD82-D98A-B8F603AA6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416DD-B479-B90A-26EA-AD76BC7B2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465EC-7F10-0AEA-7FB9-FB33D5248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F862-F5C0-9374-9C7B-8F8A99C0E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35884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69691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9063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56920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Classical description of chemical bonding: unbreakable</a:t>
            </a:r>
          </a:p>
          <a:p>
            <a:r>
              <a:rPr lang="en-US" dirty="0"/>
              <a:t>Two fold problem: accuracy vs precision</a:t>
            </a:r>
          </a:p>
          <a:p>
            <a:r>
              <a:rPr lang="en-US" dirty="0"/>
              <a:t>Sampling: precision</a:t>
            </a:r>
          </a:p>
          <a:p>
            <a:r>
              <a:rPr lang="en-US" dirty="0"/>
              <a:t>Force field: accuracy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2611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83DD1-6AB5-E10D-0F4E-CD806EA1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914A6-F0EA-E2E9-55E6-94FC3729C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62876-B9D9-6098-79C8-729017A76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Mountains and valleys of the protein conformational landscape.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However, the landscape changes depending on the actions we take with the protein.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EE0D9-2C8F-03A1-DFE4-07A39C9EB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9654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 free energies are slow converging functions (ever increasing function as you integrate over phase space) -&gt; ratio to speed it up.</a:t>
            </a:r>
          </a:p>
          <a:p>
            <a:endParaRPr lang="en-US" dirty="0"/>
          </a:p>
          <a:p>
            <a:r>
              <a:rPr lang="en-US" dirty="0"/>
              <a:t>Isothermal condition ensures it being a ratio problem.</a:t>
            </a:r>
          </a:p>
          <a:p>
            <a:r>
              <a:rPr lang="en-US" dirty="0"/>
              <a:t>We can ask: ”How does process </a:t>
            </a:r>
            <a:r>
              <a:rPr lang="en-US" dirty="0" err="1"/>
              <a:t>dG</a:t>
            </a:r>
            <a:r>
              <a:rPr lang="en-US" dirty="0"/>
              <a:t> of process X change with temperature?”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4102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16979-990B-C2A8-8937-A7B2BBEB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05A0-B6C4-BF8D-F5AC-66C959114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405FC-2713-19D2-89FF-126A0DC5F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JP" dirty="0"/>
              <a:t>alf-life constant of approximately 2 hours for first-order reactions (activation free energy of </a:t>
            </a:r>
            <a:r>
              <a:rPr lang="en-JP" baseline="0" dirty="0"/>
              <a:t>aprox 23 kcal/mol at 298.15 Kelvin).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30486-757F-F2C1-72B2-BC2409D4B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069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E4FFC-5FED-5CCD-9ED0-861F8C889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1250-BCD1-1D8F-A4E6-73826B8CE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110E4-0BE6-3E05-A17A-87824BD8D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Useful for fast dynamics or need for tricks to speed up the dynamics with the free energy being recoverable afterwards</a:t>
            </a:r>
          </a:p>
          <a:p>
            <a:r>
              <a:rPr lang="en-US" dirty="0"/>
              <a:t>E</a:t>
            </a:r>
            <a:r>
              <a:rPr lang="en-JP" dirty="0"/>
              <a:t>xamples: Umbrealla sampling, Metadynamics, Wang-Landau, Non-equlibrium pulling.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E5C97-3099-FA25-E76C-CAC1A1CAA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7180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16C5-3EE1-CFFD-4E06-A7D8AAF0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BABF4-55C1-4985-8E1B-7DEF3564A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F25D2-3873-4054-C7EA-1674CBA8A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20AF-D2C0-E57B-D70D-F9E195153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95801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E7B9-361D-7DAA-395A-63F76164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AABE2-0FD5-6A38-063E-F3C9EF1D7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301C9-34C9-B537-C1B1-23A97AB37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0510E-5E26-FBA4-75AD-A3AAF86BF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0735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E5D5-ACD7-7D7B-8606-A5B4E48A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3F431-A3A5-4078-82BE-AAE9C6A27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E354C-060D-15CF-D4D2-50EFEC353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ACEF8-9B9A-5F0C-7F54-C2CCD25DC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37990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D36C-E506-03AB-2900-1BF396FB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5B84E-903E-968D-D6DC-E665107D7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F1849-024B-AD77-6049-273437BA1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CCE57-E24E-64D5-A6B1-D50431DE3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457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5F649-B3CF-B01D-FBF0-1E3806D1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A943E-4BB9-4E06-351D-29ECB3E69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C255D-7D04-0968-AE8A-B65DB7B3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pKa of imidazol: 14.5 (slightly more acidic than alcohols, pKa of ethanol: 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A2D6A-CD0D-95C0-3924-E9B9E3B3A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4309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C868-CDC9-1996-394E-D4E28310F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6DE27-BA9A-DF25-0B6E-D514A2DCB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78AE5-6DB4-7B72-A40B-568ECB7E9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Brute force sampling of </a:t>
            </a:r>
            <a:r>
              <a:rPr lang="en-US" dirty="0"/>
              <a:t>discrete</a:t>
            </a:r>
            <a:r>
              <a:rPr lang="en-JP" dirty="0"/>
              <a:t> protonation states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8DBE8-8E22-F582-97CF-17DA15784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502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4FDB6-21B1-7413-51F0-B8C158C2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4CC7D-7B33-4CDC-D968-EAAAD220B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314A4-9F80-60FB-7AA7-6FF380062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A7815-354E-00D6-7F16-79491A67C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228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692B-0F5A-7812-D99A-F789B525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CDC53-825C-7A7B-318F-94A8D948F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DC2D5-C061-C39E-148D-9C45A6BE1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Studies during my master's worked hard to understand protein modifications.</a:t>
            </a:r>
            <a:br>
              <a:rPr lang="en-US" dirty="0"/>
            </a:b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Villin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headpiece subdomain (HP36).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C0BC0-C006-95B7-4F13-3317EAADE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8704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2F36-8A51-614E-A100-9BFFD4AE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0FAC2-4164-538B-A8E5-7102BB470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A986D-5BA8-EB2F-3B89-8FE8CA8D0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pKa of imidazol: 14.5 (slightly more acidic than alcohols, ethanol = 16)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</a:t>
            </a:r>
            <a:r>
              <a:rPr lang="en-JP" dirty="0"/>
              <a:t> of salt-bridge vs hydrogen bond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BF14C-7EDA-1AF7-D7F0-73D9E9FDB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2794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BF97E-1080-1441-4569-533E747D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3A108-2B40-FD8F-7E94-5DED35B60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C144B-B682-B8B1-3BCA-CFDA664EC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BE62-8274-1676-2783-242C9A66C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28251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890A-84AC-39D1-7B1A-CEC1F3FE1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9625C8-3F06-2DCE-DF0F-8956EA7B0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EC4C2-F77F-A6C5-7607-0DA2C2F55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Binding and conformational change</a:t>
            </a:r>
            <a:r>
              <a:rPr lang="en-US" altLang="ja-JP" sz="1200" dirty="0"/>
              <a:t> 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B98E9-9A9E-2CEA-1809-AFADC1D56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77522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D32A7-5AE9-3CDD-8F53-DEDD9AC3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1803F-455F-336A-6364-63E8080B4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94838-336B-612C-1E38-6C0E5AB7F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Binding and conformational change</a:t>
            </a:r>
            <a:r>
              <a:rPr lang="en-US" altLang="ja-JP" sz="1200" dirty="0"/>
              <a:t> 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7025-EEB8-FCC1-72D4-F53EFBE7C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70837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0774F-02A2-DC22-14D6-B5183EFB1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2E9E1-D80D-4B8C-7911-88A65E8BE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3F779-EC7C-148B-D8D8-B45978294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Continuum model is already capturing some of the physics to get the free energy and enthalpy right.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Van Hoff Relationship to find </a:t>
            </a:r>
            <a:r>
              <a:rPr lang="en-US" sz="1200" dirty="0" err="1"/>
              <a:t>dH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B8A6-3E45-CB27-CFF1-E41DE41BF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22476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7B51-809C-9DEE-6EE2-382CACB3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D83F8-AE83-AB94-7379-1E9CBEDE8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CC3B9-BB92-E984-8C10-FE7FCF58B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Continuum model is already capturing some of the physics to get the free energy and enthalpy right.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Van Hoff Relationship to find </a:t>
            </a:r>
            <a:r>
              <a:rPr lang="en-US" sz="1200" dirty="0" err="1"/>
              <a:t>dH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7C22B-0E58-B258-3558-4E5403992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59600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0D2E-554B-7278-7604-AF04A8C7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41494-F526-F4A8-BE0E-D7EA79CCB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A7178-2123-ED5C-68A3-A242C8065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CCC4F-FAAB-1C0D-4E8D-37B523BA8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0844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D11E-97C8-8286-C622-86F17BAC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303D3-2A9E-2887-2872-5063B2A6A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999B-8295-8B3F-5CE0-0AD2E148E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Parameters obtained from analysis such as normal mode analysis or fast computation methods.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8BD57-8F2C-FC91-880D-F093B2F96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86469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Conserved mutations yielded highly different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96684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AC021-E2EC-5935-D9C3-DEED39988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F3387-80E7-BB72-2C24-C3CB5EA29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24D4A-D264-7DD6-EF12-31C749D9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RISM (reference interaction site model): Distances between chemical species</a:t>
            </a:r>
          </a:p>
          <a:p>
            <a:r>
              <a:rPr lang="en-JP" dirty="0"/>
              <a:t>Energy-representation: Pair-energy between chemical species</a:t>
            </a:r>
          </a:p>
          <a:p>
            <a:r>
              <a:rPr lang="en-JP" dirty="0"/>
              <a:t>A lot of the same information is contained in the two representations</a:t>
            </a:r>
          </a:p>
          <a:p>
            <a:endParaRPr lang="en-JP" dirty="0"/>
          </a:p>
          <a:p>
            <a:r>
              <a:rPr lang="en-JP" dirty="0"/>
              <a:t>Plots: liquid water.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E668C-916F-5578-95D1-F455593CB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9858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42D5-A113-04F1-307A-4E8D092B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61088-AFAB-A26C-3BA7-023D00DCC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1DEA6-3FF6-17D5-BCDF-F5B69110A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Guanidinium thiocyanate exhibits both the ability to salt-in and salt-out.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Elastin-like polypeptide.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C214E-DECC-DBBC-ED0F-F4C351917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356571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A02A1-4272-66C1-5739-8E922FAD7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69518-16A6-FFB9-60E6-7BFD6CC50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8A4EF-8E4A-5550-9BFF-26797C18B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82D63-86C6-33A3-6F53-ED7C4A668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39685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B8B2-6F27-82D5-7DC1-AF122954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95992-CB85-F634-6844-16BD828A6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0F977-942C-E1FC-CB4B-BC174F487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spcAft>
                <a:spcPts val="3375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0A"/>
                </a:solidFill>
                <a:effectLst/>
                <a:latin typeface="Helvetica Neue" panose="02000503000000020004" pitchFamily="2" charset="0"/>
              </a:rPr>
              <a:t>The interaction component:</a:t>
            </a:r>
            <a:r>
              <a:rPr lang="en-US" dirty="0">
                <a:solidFill>
                  <a:srgbClr val="E6E6E6"/>
                </a:solidFill>
                <a:effectLst/>
                <a:latin typeface="Helvetica Neue" panose="02000503000000020004" pitchFamily="2" charset="0"/>
              </a:rPr>
              <a:t> Favorable interactions between co-solvent and solute may not necessarily positively correlate with increased solubility.</a:t>
            </a:r>
          </a:p>
          <a:p>
            <a:pPr marL="742950" lvl="1" indent="-285750">
              <a:spcAft>
                <a:spcPts val="3375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0A"/>
                </a:solidFill>
                <a:effectLst/>
                <a:latin typeface="Helvetica Neue" panose="02000503000000020004" pitchFamily="2" charset="0"/>
              </a:rPr>
              <a:t>The excluded volume component: </a:t>
            </a: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Depends on the solute size and how a co-solvent alters the probability of instantaneous cavity formation.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This is related to the concepts of </a:t>
            </a:r>
            <a:r>
              <a:rPr lang="en-US" dirty="0" err="1">
                <a:solidFill>
                  <a:srgbClr val="21FF06"/>
                </a:solidFill>
                <a:effectLst/>
                <a:latin typeface="Helvetica Neue" panose="02000503000000020004" pitchFamily="2" charset="0"/>
              </a:rPr>
              <a:t>kosmotropy</a:t>
            </a: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en-US" dirty="0" err="1">
                <a:solidFill>
                  <a:srgbClr val="21FF06"/>
                </a:solidFill>
                <a:effectLst/>
                <a:latin typeface="Helvetica Neue" panose="02000503000000020004" pitchFamily="2" charset="0"/>
              </a:rPr>
              <a:t>chaotropy</a:t>
            </a: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which are mainly determined from solvent-cosolvent interactions.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CD6D8-0059-CDD5-F54C-347045A00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9543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E811-612F-D25D-0D16-86456D87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AD4B7-8E24-CD79-AAFF-EE7CC42A0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15192-4FB6-48FC-3016-B3DA0D6B7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AC31-0FF2-5F8C-2CDD-21505E48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205621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E8BCF-BB3C-79EE-9D0B-04195F25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18A11-6A08-F197-7BFD-EBC0E1840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FF15C-4911-5F7B-7D9E-319CFE19B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C48DD-2FCB-9375-969E-1490853FB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87436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AAEC-2267-5EAB-9494-F4984921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4298FF-029C-4D6C-ACF0-93E1DF72A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30485-BD40-66FB-2E71-F529BF1B5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FFDFC-C99D-9734-A430-C40FF9E24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16217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0308-2348-F4C3-FBEE-ACC599CF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A825FF-5D18-845D-BC1E-08437E564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76F4A-C1E8-9726-7B62-63638EC1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AFB2C-B585-69B3-4921-4C711C4AA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15233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774EA-BAD0-EC2F-F706-40868D85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67449-1CCE-2556-81C3-9AF72445F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A76072-7A41-9FAF-7D08-BF8C612C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AA4A2-4AF5-5BBA-73B3-B6D86BDA2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9299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CD84-94FC-CF3A-8BFF-1F28E4DD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3EA40-1D6E-4300-AFE6-55A66DA14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3BE2B-25A6-C635-D648-3A7104A09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7A022-9081-5643-ABCA-8B3C5188C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716649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EA5D8-3EAA-B9B6-0472-5F7155CC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0C281-8243-C9C5-9CDD-6ACBAEDF1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602F-3617-C9AC-2EB3-A501FEDBB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DA994-E657-F6A3-92BD-53841F20E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946687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4BBD-311E-EEE8-0BA1-309D7BB3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E9DF3-3853-F827-0E70-0069BD384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8FDF8-7CE4-0E8D-9E3C-058288A46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6DEF4-31B5-F78B-7A23-8064229DF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3056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D17B6-569C-EEE4-6553-AD26137BA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3E7DA-B431-2D3D-00CE-78847C3DA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03368-09E1-15EE-CF85-C116F02F4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is the connection between our controllable space and observable space at the microscopic level?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Can it be harnessed and transferred?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2C63E-22AF-EA59-C960-91EA4E136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820715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D9D2-5BD9-5DE5-AED9-99A1B4F03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D1776-9A4D-71C1-3BB3-6262039CF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C16EA-F5DC-4932-E561-E02729703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03A67-D197-0B3B-8F4B-D59F011DC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76022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08CB-B025-76A2-20CD-8A00A000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DFBD8-E30D-BCFD-9429-ED23DD4EC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D3513-A093-0CDD-FA75-763169825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02170-20D1-7609-68AF-BB819211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83110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21D00-0274-271D-528D-138BC77A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AC7FA-6952-AAAF-36BE-CB5CFF013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5B1B9-669B-2616-F2DE-012B3CAA5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D005-4D8B-CFBF-0121-0BFFFB153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10866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F10A3-2A59-8254-4F31-97B9D94CC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AF97E-AE51-F28F-2799-0C0ADAB2F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1C895C-D877-6AC5-158E-D5C7B4A55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47324-AA8B-16F7-0EFC-E25F4B886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21371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AAA38-F2B4-B92E-A95C-455386883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5938C-6A99-15D5-BB77-527D845C0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629AD-5FF8-667B-A97F-197CA785D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53108-1D80-E210-ED5E-815A1BC4B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1095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A35B8-D77C-076C-4F53-9606FE463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10B5F-6DFA-07D1-2134-4178D9145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3FC43-1BEB-6A6C-3905-25A2E7D2C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D2089-8ED1-44E9-24B2-9BCCEB255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923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FC22A-B6DC-99D7-EAA8-5771A5F3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30B5C-CA7D-6999-EBBA-DBF1CE4B0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A82CB-3BCE-8591-2719-9917E35A6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400A0-5540-9910-B729-2A30AB421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00009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F5B9-E82A-D53F-5231-C0783060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D47A8-D3D3-CE65-0CC5-6DDE2A291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8EC2D-E358-A8E0-24C6-AD91B6EB9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Kresten: Computational Protein Chemistry</a:t>
            </a:r>
          </a:p>
          <a:p>
            <a:r>
              <a:rPr lang="en-JP" dirty="0"/>
              <a:t>Mikael: Molecular simulations &amp; Statistical thermodynamics</a:t>
            </a:r>
          </a:p>
          <a:p>
            <a:r>
              <a:rPr lang="en-JP" dirty="0"/>
              <a:t>Nobuyuki: Classical density functional theory &amp; Statistical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2C817-817E-F273-740D-56B325FD2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4090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34F1-B0B9-0A3B-4685-BF2426EED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600A34-4A3C-DF06-D209-411038D3E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A1C78-9D8A-20D5-8150-85FF0145A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CD353-2480-B1E6-7F00-4057F2BBD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4305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2476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418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4672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744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6670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1645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7471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6164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4140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364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0649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4E19E7C-E1DB-DB4F-9520-37B7E468F948}" type="datetimeFigureOut">
              <a:rPr lang="en-JP" smtClean="0"/>
              <a:t>2024/12/19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77620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9.png"/><Relationship Id="rId4" Type="http://schemas.openxmlformats.org/officeDocument/2006/relationships/image" Target="../media/image8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9.png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39EFF-A2AE-F2A7-D5D0-209D8235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37"/>
            <a:ext cx="12193732" cy="696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15E93-36B5-4914-5732-063481CF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78" y="4682120"/>
            <a:ext cx="8958244" cy="2061741"/>
          </a:xfrm>
          <a:solidFill>
            <a:schemeClr val="tx1">
              <a:alpha val="34131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3000" noProof="0" dirty="0">
                <a:solidFill>
                  <a:schemeClr val="bg1"/>
                </a:solidFill>
              </a:rPr>
              <a:t>Stefan Hervø-Hansen</a:t>
            </a:r>
            <a:br>
              <a:rPr lang="en-US" sz="3000" noProof="0" dirty="0">
                <a:solidFill>
                  <a:schemeClr val="bg1"/>
                </a:solidFill>
              </a:rPr>
            </a:br>
            <a:r>
              <a:rPr lang="en-US" sz="3000" noProof="0" dirty="0">
                <a:solidFill>
                  <a:schemeClr val="bg1"/>
                </a:solidFill>
              </a:rPr>
              <a:t>Osaka University</a:t>
            </a:r>
            <a:br>
              <a:rPr lang="en-US" sz="3000" noProof="0" dirty="0">
                <a:solidFill>
                  <a:schemeClr val="bg1"/>
                </a:solidFill>
              </a:rPr>
            </a:br>
            <a:br>
              <a:rPr lang="en-US" sz="3000" noProof="0" dirty="0">
                <a:solidFill>
                  <a:schemeClr val="bg1"/>
                </a:solidFill>
              </a:rPr>
            </a:br>
            <a:r>
              <a:rPr lang="en-US" sz="3000" noProof="0" dirty="0">
                <a:solidFill>
                  <a:schemeClr val="bg1"/>
                </a:solidFill>
              </a:rPr>
              <a:t>Technical University of Denmark</a:t>
            </a:r>
            <a:br>
              <a:rPr lang="en-US" sz="3000" noProof="0" dirty="0">
                <a:solidFill>
                  <a:schemeClr val="bg1"/>
                </a:solidFill>
              </a:rPr>
            </a:br>
            <a:r>
              <a:rPr lang="en-US" sz="3000" noProof="0" dirty="0">
                <a:solidFill>
                  <a:schemeClr val="bg1"/>
                </a:solidFill>
              </a:rPr>
              <a:t>December 12, 2024</a:t>
            </a:r>
            <a:endParaRPr lang="en-US" sz="3000" b="1" i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04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BAD88-2303-0659-8660-8761FC464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C2308-F856-89B9-F76F-38251EDB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A4B0F-F29E-97EC-2C5F-ED132A7A873E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FCF82-31E8-F945-CE25-081FBF3DF87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AB93470-D339-AE0E-ED3B-F9DB7BA4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46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688C6-8F3E-23C5-171A-6DC2A3196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1EA5CD-2171-A793-1085-1CC5F1BABAD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FAD86703-AA7E-C84A-D058-1F6605014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888338" y="1420339"/>
            <a:ext cx="8412269" cy="44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63FB385-BFFD-C7A6-D8FC-44D3E1920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A3FA094-3AF0-C956-0CFD-C7C66BB4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2515E-1B2C-C728-4BB9-607290125CD5}"/>
              </a:ext>
            </a:extLst>
          </p:cNvPr>
          <p:cNvSpPr txBox="1"/>
          <p:nvPr/>
        </p:nvSpPr>
        <p:spPr>
          <a:xfrm>
            <a:off x="7908878" y="6488668"/>
            <a:ext cx="4283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Scannell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Nat Rev Drug </a:t>
            </a:r>
            <a:r>
              <a:rPr lang="en-US" i="1" noProof="0" dirty="0" err="1"/>
              <a:t>Discov</a:t>
            </a:r>
            <a:r>
              <a:rPr lang="en-US" noProof="0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0274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AE395-9938-0BF6-71FE-25C19AFE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40017D-FA90-D400-45A1-089542E2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32" y="1420339"/>
            <a:ext cx="9313136" cy="50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1555F-F683-6372-3B12-5D0BB200657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5E1BD9F-4C6F-538A-DCB9-C0A6548E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3795019-03EB-0C12-DAD6-6721487975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Proteins are highly responsible polymers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F9019-557B-1032-4AC3-232A88C4F5AA}"/>
              </a:ext>
            </a:extLst>
          </p:cNvPr>
          <p:cNvSpPr txBox="1"/>
          <p:nvPr/>
        </p:nvSpPr>
        <p:spPr>
          <a:xfrm>
            <a:off x="9101471" y="6488668"/>
            <a:ext cx="3090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Rajan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Mater. Adv.</a:t>
            </a:r>
            <a:r>
              <a:rPr lang="en-US" noProof="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8066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548F1-49E8-061D-53F9-7AFF548B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483E2-3306-AE11-5F0D-DE94E1F6A4C7}"/>
              </a:ext>
            </a:extLst>
          </p:cNvPr>
          <p:cNvSpPr txBox="1"/>
          <p:nvPr/>
        </p:nvSpPr>
        <p:spPr>
          <a:xfrm>
            <a:off x="525117" y="5888906"/>
            <a:ext cx="1114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0" dirty="0"/>
              <a:t>Structural stability, Solubility, Catalytic efficiency, Fibrillation propensity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FD9E4-95EB-0F4D-EAD2-4B02F073DB2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8BC5142-20CE-952E-1DFD-49144695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C45224D-8B32-6E66-8E61-B90BC31F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Rational protein engineering to obtain improved or new novel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150A-A4D0-4CE1-0013-F05D3D576FEE}"/>
              </a:ext>
            </a:extLst>
          </p:cNvPr>
          <p:cNvSpPr txBox="1"/>
          <p:nvPr/>
        </p:nvSpPr>
        <p:spPr>
          <a:xfrm>
            <a:off x="677517" y="2171046"/>
            <a:ext cx="11141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noProof="0" dirty="0"/>
              <a:t>Extrinsic alterations: </a:t>
            </a:r>
            <a:r>
              <a:rPr lang="en-US" sz="2400" noProof="0" dirty="0"/>
              <a:t>Alterations of the polymer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Small molecules (ATP, salts, amino acids, sugars)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Crowding agents (PEG, Dextran, DNA, RNA, other proteins)</a:t>
            </a:r>
          </a:p>
          <a:p>
            <a:endParaRPr lang="en-US" sz="2400" i="1" noProof="0" dirty="0"/>
          </a:p>
          <a:p>
            <a:r>
              <a:rPr lang="en-US" sz="2400" i="1" noProof="0" dirty="0"/>
              <a:t>Intrinsic alterations: </a:t>
            </a:r>
            <a:r>
              <a:rPr lang="en-US" sz="2400" noProof="0" dirty="0"/>
              <a:t>Alterations of the polymer itself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noProof="0" dirty="0"/>
              <a:t>Amino acid substitution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noProof="0" dirty="0"/>
              <a:t>Post-translation modifications (alkylation, acetylation, ubiquitination)</a:t>
            </a:r>
          </a:p>
        </p:txBody>
      </p:sp>
    </p:spTree>
    <p:extLst>
      <p:ext uri="{BB962C8B-B14F-4D97-AF65-F5344CB8AC3E}">
        <p14:creationId xmlns:p14="http://schemas.microsoft.com/office/powerpoint/2010/main" val="296676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60A4-FC9D-6AB5-CC33-A63E62701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870081A-0443-E56B-F68A-346D9EC1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31" y="1812818"/>
            <a:ext cx="8020137" cy="30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2FA22B-C5C2-8A58-A74E-3C9044EF4037}"/>
              </a:ext>
            </a:extLst>
          </p:cNvPr>
          <p:cNvSpPr/>
          <p:nvPr/>
        </p:nvSpPr>
        <p:spPr>
          <a:xfrm>
            <a:off x="2085931" y="3849168"/>
            <a:ext cx="8020137" cy="104507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RAPID QUIZ :</a:t>
            </a:r>
          </a:p>
          <a:p>
            <a:pPr algn="ctr"/>
            <a:r>
              <a:rPr lang="en-US" noProof="0" dirty="0"/>
              <a:t>Which of the two (left or right) is more soluble in water?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504C08-6F41-D384-A99E-714566F8C69B}"/>
              </a:ext>
            </a:extLst>
          </p:cNvPr>
          <p:cNvSpPr txBox="1"/>
          <p:nvPr/>
        </p:nvSpPr>
        <p:spPr>
          <a:xfrm>
            <a:off x="525117" y="5468803"/>
            <a:ext cx="11480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0" dirty="0"/>
              <a:t>Molecular simulations yields a direct link between liquid structure and thermodynamics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2F5AD-F7A5-759D-3FDC-8EF20FBE823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1A2221-215A-CD73-6E46-A537337F4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8" name="Title 14">
            <a:extLst>
              <a:ext uri="{FF2B5EF4-FFF2-40B4-BE49-F238E27FC236}">
                <a16:creationId xmlns:a16="http://schemas.microsoft.com/office/drawing/2014/main" id="{E2D05953-EE2C-9170-1465-AE7C3FB180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12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Solvation free energies to understand underlying physics of liquid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B95D6-5CD1-54E5-355D-D68233DC72B8}"/>
              </a:ext>
            </a:extLst>
          </p:cNvPr>
          <p:cNvSpPr txBox="1"/>
          <p:nvPr/>
        </p:nvSpPr>
        <p:spPr>
          <a:xfrm>
            <a:off x="8612372" y="6488668"/>
            <a:ext cx="357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Mobley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 Phys Chem B</a:t>
            </a:r>
            <a:r>
              <a:rPr lang="en-US" noProof="0" dirty="0"/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6858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0C5C2-6CE5-237E-9F56-9128297F4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BD2BD-4EBE-9967-9619-EB6B0D17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3268F-6EFF-968D-B2B1-30C5E933D9EE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C7995-5CE2-911C-7111-730717512FC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80AF154-0FD1-5903-0956-65B898AA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114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2F54-A2E8-1019-311E-5B9F8B44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Molecular simulations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BF97C-225A-7999-26E4-A8E343078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/>
          <a:lstStyle/>
          <a:p>
            <a:r>
              <a:rPr lang="en-US" noProof="0" dirty="0"/>
              <a:t>Molecular Dynamics</a:t>
            </a:r>
          </a:p>
          <a:p>
            <a:pPr lvl="1"/>
            <a:r>
              <a:rPr lang="en-US" noProof="0" dirty="0"/>
              <a:t>Solve Newton’s equations of motion to propagate nuclei coordinates in time</a:t>
            </a:r>
          </a:p>
          <a:p>
            <a:pPr lvl="1"/>
            <a:endParaRPr lang="en-US" noProof="0" dirty="0"/>
          </a:p>
          <a:p>
            <a:r>
              <a:rPr lang="en-US" noProof="0" dirty="0"/>
              <a:t>Markov Chain Monte Carlo</a:t>
            </a:r>
          </a:p>
          <a:p>
            <a:pPr lvl="1"/>
            <a:r>
              <a:rPr lang="en-US" noProof="0" dirty="0"/>
              <a:t>Generate probability distribution from a sequence of random samples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BCE4C-9589-FDF5-B49A-D223670B5833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44463-4926-886E-DEE1-806966B3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038BF-426B-4FAB-595F-F6FC89DA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5" t="2411" r="8498" b="1"/>
          <a:stretch/>
        </p:blipFill>
        <p:spPr>
          <a:xfrm>
            <a:off x="8563654" y="2124221"/>
            <a:ext cx="3573194" cy="33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79104-C167-A5E4-55D7-F94A1F51E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67C1-3257-85FA-1E4D-839AC1D2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Molecular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E7D1E-95DD-1A1A-EE14-ED76C877D41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F5B62-22C5-177E-FA3A-496F8688B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BCEC21A-5CB2-42BD-6065-E09C7328C1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812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Numerically solve kinematic equations</a:t>
            </a:r>
          </a:p>
          <a:p>
            <a:endParaRPr lang="en-US" noProof="0" dirty="0"/>
          </a:p>
          <a:p>
            <a:r>
              <a:rPr lang="en-US" noProof="0" dirty="0"/>
              <a:t>Addition of thermostats and </a:t>
            </a:r>
            <a:r>
              <a:rPr lang="en-US" noProof="0" dirty="0" err="1"/>
              <a:t>barostats</a:t>
            </a:r>
            <a:r>
              <a:rPr lang="en-US" noProof="0" dirty="0"/>
              <a:t> to obtain desired thermodynamic ensemble</a:t>
            </a:r>
          </a:p>
          <a:p>
            <a:endParaRPr lang="en-US" noProof="0" dirty="0"/>
          </a:p>
          <a:p>
            <a:r>
              <a:rPr lang="en-US" noProof="0" dirty="0"/>
              <a:t>Configurations are connected in time thus kinetics are maintained causing high energy barrier crossing difficult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0C1C8CB-3406-5353-A5DA-0784A832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15" y="2283509"/>
            <a:ext cx="4010245" cy="30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3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2603-EF67-3DB3-8F96-94E1110A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B385-7CE0-A688-31FA-BECDA0AE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Monte Carlo simulations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0F382-D310-80AE-D1BC-483D2F3E62F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58C3E-2D25-353F-7184-DAD64FC9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EEADCBF-75AC-3AA4-5F36-A5568034C69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81299" cy="4813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Generate Boltzmann-distributed configurations with equal weight</a:t>
            </a:r>
          </a:p>
          <a:p>
            <a:endParaRPr lang="en-US" noProof="0" dirty="0"/>
          </a:p>
          <a:p>
            <a:r>
              <a:rPr lang="en-US" noProof="0" dirty="0"/>
              <a:t>New configurations are generated by trial moves:</a:t>
            </a:r>
          </a:p>
          <a:p>
            <a:pPr lvl="1"/>
            <a:r>
              <a:rPr lang="en-US" noProof="0" dirty="0"/>
              <a:t>Translation</a:t>
            </a:r>
          </a:p>
          <a:p>
            <a:pPr lvl="1"/>
            <a:r>
              <a:rPr lang="en-US" noProof="0" dirty="0"/>
              <a:t>Rotation</a:t>
            </a:r>
          </a:p>
          <a:p>
            <a:pPr lvl="1"/>
            <a:r>
              <a:rPr lang="en-US" noProof="0" dirty="0"/>
              <a:t>Change thermodynamic state</a:t>
            </a:r>
          </a:p>
          <a:p>
            <a:endParaRPr lang="en-US" noProof="0" dirty="0"/>
          </a:p>
          <a:p>
            <a:r>
              <a:rPr lang="en-US" noProof="0" dirty="0"/>
              <a:t>Monte Carlo requires strong chemical and physical intuition about the system to be effective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4893BFB-BCA5-94E5-F087-05F30116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15" y="2283509"/>
            <a:ext cx="4010245" cy="30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9748-EFEF-F3B1-271A-629E5826B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CB63-5E09-E11B-E399-74C96B28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Force Fields and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837A-9BDB-FE51-3EE7-D28D7C5582C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A2657-EDBC-6D56-CE51-4504298D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124FE6-5EB1-614D-A92E-30CA92048BAD}"/>
              </a:ext>
            </a:extLst>
          </p:cNvPr>
          <p:cNvGrpSpPr>
            <a:grpSpLocks noChangeAspect="1"/>
          </p:cNvGrpSpPr>
          <p:nvPr/>
        </p:nvGrpSpPr>
        <p:grpSpPr>
          <a:xfrm>
            <a:off x="157722" y="1880357"/>
            <a:ext cx="6626674" cy="1184114"/>
            <a:chOff x="4679950" y="3216219"/>
            <a:chExt cx="5003855" cy="89413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099A758-63D5-2B39-5CFC-376EE2EF0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9950" y="3263900"/>
              <a:ext cx="2832100" cy="3302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B47739C-4B14-D57B-7C4F-40435A4D1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0205" y="3216219"/>
              <a:ext cx="2133600" cy="3683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497DFE5-15A6-584A-55D0-06B539DA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32469" y="3653153"/>
              <a:ext cx="3073400" cy="457200"/>
            </a:xfrm>
            <a:prstGeom prst="rect">
              <a:avLst/>
            </a:prstGeom>
          </p:spPr>
        </p:pic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CFEF6B9-9F8F-249C-3AAF-5414313EB74D}"/>
              </a:ext>
            </a:extLst>
          </p:cNvPr>
          <p:cNvSpPr/>
          <p:nvPr/>
        </p:nvSpPr>
        <p:spPr>
          <a:xfrm rot="16200000">
            <a:off x="3720909" y="-1121983"/>
            <a:ext cx="232012" cy="5894966"/>
          </a:xfrm>
          <a:prstGeom prst="rightBrac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7FD36-1542-C5E4-A140-6426F671C27B}"/>
              </a:ext>
            </a:extLst>
          </p:cNvPr>
          <p:cNvSpPr txBox="1"/>
          <p:nvPr/>
        </p:nvSpPr>
        <p:spPr>
          <a:xfrm>
            <a:off x="2479473" y="1324014"/>
            <a:ext cx="2714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/>
              <a:t>Bonded interactions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C847D63-4301-5331-CB26-5E2532957B4D}"/>
              </a:ext>
            </a:extLst>
          </p:cNvPr>
          <p:cNvSpPr/>
          <p:nvPr/>
        </p:nvSpPr>
        <p:spPr>
          <a:xfrm rot="5400000">
            <a:off x="2780299" y="1173425"/>
            <a:ext cx="232012" cy="4013749"/>
          </a:xfrm>
          <a:prstGeom prst="rightBrac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234EA-4E23-C073-8E6F-29B184D6118A}"/>
              </a:ext>
            </a:extLst>
          </p:cNvPr>
          <p:cNvSpPr txBox="1"/>
          <p:nvPr/>
        </p:nvSpPr>
        <p:spPr>
          <a:xfrm>
            <a:off x="1287975" y="3238882"/>
            <a:ext cx="3216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/>
              <a:t>Non-bonded interactions</a:t>
            </a:r>
          </a:p>
        </p:txBody>
      </p:sp>
      <p:pic>
        <p:nvPicPr>
          <p:cNvPr id="18" name="Picture 4" descr="An Introduction to Enhanced Sampling and Metadynamics - Compchems">
            <a:extLst>
              <a:ext uri="{FF2B5EF4-FFF2-40B4-BE49-F238E27FC236}">
                <a16:creationId xmlns:a16="http://schemas.microsoft.com/office/drawing/2014/main" id="{AAF13280-20DB-F5E5-757E-5DAC9EB0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25" y="1449777"/>
            <a:ext cx="3045571" cy="228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C61E45-E754-DF3B-C3A2-2F142D32A871}"/>
              </a:ext>
            </a:extLst>
          </p:cNvPr>
          <p:cNvGrpSpPr/>
          <p:nvPr/>
        </p:nvGrpSpPr>
        <p:grpSpPr>
          <a:xfrm>
            <a:off x="2670996" y="3859981"/>
            <a:ext cx="5033589" cy="2916243"/>
            <a:chOff x="2670996" y="3859981"/>
            <a:chExt cx="5033589" cy="2916243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5BB1479D-EEB6-C1A4-16EA-8E030A8D3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800" y="4356687"/>
              <a:ext cx="3619785" cy="241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6510FEF-FC6D-F2E7-1272-5CEF923AAE5A}"/>
                </a:ext>
              </a:extLst>
            </p:cNvPr>
            <p:cNvCxnSpPr>
              <a:cxnSpLocks/>
            </p:cNvCxnSpPr>
            <p:nvPr/>
          </p:nvCxnSpPr>
          <p:spPr>
            <a:xfrm>
              <a:off x="3985187" y="4261954"/>
              <a:ext cx="0" cy="251427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025EC-E108-0299-912A-FEDA8A174133}"/>
                </a:ext>
              </a:extLst>
            </p:cNvPr>
            <p:cNvSpPr txBox="1"/>
            <p:nvPr/>
          </p:nvSpPr>
          <p:spPr>
            <a:xfrm>
              <a:off x="2670996" y="5096117"/>
              <a:ext cx="133615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noProof="0" dirty="0"/>
                <a:t>Improved</a:t>
              </a:r>
            </a:p>
            <a:p>
              <a:r>
                <a:rPr lang="en-US" sz="2200" noProof="0" dirty="0"/>
                <a:t>force</a:t>
              </a:r>
            </a:p>
            <a:p>
              <a:r>
                <a:rPr lang="en-US" sz="2200" noProof="0" dirty="0"/>
                <a:t>field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610779-0283-13D9-8837-49EA0EB06384}"/>
                </a:ext>
              </a:extLst>
            </p:cNvPr>
            <p:cNvCxnSpPr>
              <a:cxnSpLocks/>
            </p:cNvCxnSpPr>
            <p:nvPr/>
          </p:nvCxnSpPr>
          <p:spPr>
            <a:xfrm>
              <a:off x="3955665" y="4261954"/>
              <a:ext cx="3745745" cy="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84A776-26E2-1FDB-BEBB-08A8A502C890}"/>
                </a:ext>
              </a:extLst>
            </p:cNvPr>
            <p:cNvSpPr txBox="1"/>
            <p:nvPr/>
          </p:nvSpPr>
          <p:spPr>
            <a:xfrm>
              <a:off x="4035465" y="3859981"/>
              <a:ext cx="35420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noProof="0" dirty="0"/>
                <a:t>Improved sampling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7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7587F-68AF-881E-F570-0ECFF9FA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F339A-419F-9CFC-91EC-E8E206BF370E}"/>
              </a:ext>
            </a:extLst>
          </p:cNvPr>
          <p:cNvCxnSpPr>
            <a:cxnSpLocks/>
          </p:cNvCxnSpPr>
          <p:nvPr/>
        </p:nvCxnSpPr>
        <p:spPr>
          <a:xfrm flipH="1" flipV="1">
            <a:off x="1928025" y="3047181"/>
            <a:ext cx="4125701" cy="3553164"/>
          </a:xfrm>
          <a:prstGeom prst="straightConnector1">
            <a:avLst/>
          </a:prstGeom>
          <a:ln w="95250" cap="flat">
            <a:solidFill>
              <a:schemeClr val="accent2"/>
            </a:solidFill>
            <a:headEnd type="oval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399161-D213-6C16-CD87-AA6A85D96119}"/>
              </a:ext>
            </a:extLst>
          </p:cNvPr>
          <p:cNvCxnSpPr>
            <a:cxnSpLocks/>
          </p:cNvCxnSpPr>
          <p:nvPr/>
        </p:nvCxnSpPr>
        <p:spPr>
          <a:xfrm flipV="1">
            <a:off x="6053726" y="3047181"/>
            <a:ext cx="4125701" cy="3553164"/>
          </a:xfrm>
          <a:prstGeom prst="straightConnector1">
            <a:avLst/>
          </a:prstGeom>
          <a:ln w="95250" cap="flat">
            <a:solidFill>
              <a:schemeClr val="accent2"/>
            </a:solidFill>
            <a:headEnd type="oval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8F34EB7-CF34-D7B6-D2EF-36613594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142" y="1690688"/>
            <a:ext cx="6059715" cy="5093948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2CF02069-8FBA-DAF1-19FD-5CA57178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Understanding protein (un)folding and (mis)function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290F51-9A20-DAAF-4BF7-618C7B8A3141}"/>
              </a:ext>
            </a:extLst>
          </p:cNvPr>
          <p:cNvSpPr txBox="1"/>
          <p:nvPr/>
        </p:nvSpPr>
        <p:spPr>
          <a:xfrm>
            <a:off x="838199" y="2677849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74BFE-5F91-5660-4462-F23C7C5FAF1A}"/>
              </a:ext>
            </a:extLst>
          </p:cNvPr>
          <p:cNvSpPr txBox="1"/>
          <p:nvPr/>
        </p:nvSpPr>
        <p:spPr>
          <a:xfrm>
            <a:off x="9045270" y="2646919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E2205C-0BAE-EE78-A7A4-610934BE2882}"/>
              </a:ext>
            </a:extLst>
          </p:cNvPr>
          <p:cNvSpPr txBox="1"/>
          <p:nvPr/>
        </p:nvSpPr>
        <p:spPr>
          <a:xfrm>
            <a:off x="7980219" y="6488668"/>
            <a:ext cx="421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Adapted from Dill/Stony Brook University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AE120A-A517-6711-763C-D5B1883B0C3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A497866B-6CDE-3317-298E-84DE7EB33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50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EF50-C172-6F7C-C25A-62F43906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D70F-DCE0-E681-6B50-08941A8B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FA49D-B08B-BE5B-34DA-10EEB50B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8678" cy="4351338"/>
          </a:xfrm>
        </p:spPr>
        <p:txBody>
          <a:bodyPr/>
          <a:lstStyle/>
          <a:p>
            <a:r>
              <a:rPr lang="en-US" noProof="0" dirty="0"/>
              <a:t>Central to many questions in biological and pharmaceutical chemistry</a:t>
            </a:r>
          </a:p>
          <a:p>
            <a:endParaRPr lang="en-US" noProof="0" dirty="0"/>
          </a:p>
          <a:p>
            <a:r>
              <a:rPr lang="en-US" noProof="0" dirty="0"/>
              <a:t>Common questions:</a:t>
            </a:r>
          </a:p>
          <a:p>
            <a:pPr lvl="1"/>
            <a:r>
              <a:rPr lang="en-US" noProof="0" dirty="0"/>
              <a:t>How does compound </a:t>
            </a:r>
            <a:r>
              <a:rPr lang="en-US" i="1" noProof="0" dirty="0"/>
              <a:t>X</a:t>
            </a:r>
            <a:r>
              <a:rPr lang="en-US" noProof="0" dirty="0"/>
              <a:t> partition itself between the aqueous and oil phase? (membrane)</a:t>
            </a:r>
          </a:p>
          <a:p>
            <a:pPr lvl="1"/>
            <a:r>
              <a:rPr lang="en-US" noProof="0" dirty="0"/>
              <a:t>How tightly does compound </a:t>
            </a:r>
            <a:r>
              <a:rPr lang="en-US" i="1" noProof="0" dirty="0"/>
              <a:t>X</a:t>
            </a:r>
            <a:r>
              <a:rPr lang="en-US" noProof="0" dirty="0"/>
              <a:t> bind protein </a:t>
            </a:r>
            <a:r>
              <a:rPr lang="en-US" i="1" noProof="0" dirty="0"/>
              <a:t>Y</a:t>
            </a:r>
            <a:r>
              <a:rPr lang="en-US" noProof="0" dirty="0"/>
              <a:t>?</a:t>
            </a:r>
          </a:p>
          <a:p>
            <a:pPr lvl="1"/>
            <a:r>
              <a:rPr lang="en-US" noProof="0" dirty="0"/>
              <a:t>How do modifications in compound </a:t>
            </a:r>
            <a:r>
              <a:rPr lang="en-US" i="1" noProof="0" dirty="0"/>
              <a:t>X</a:t>
            </a:r>
            <a:r>
              <a:rPr lang="en-US" noProof="0" dirty="0"/>
              <a:t> modulate affinity and selectivity?</a:t>
            </a:r>
          </a:p>
          <a:p>
            <a:pPr lvl="1"/>
            <a:r>
              <a:rPr lang="en-US" noProof="0" dirty="0"/>
              <a:t>How do target mutations in </a:t>
            </a:r>
            <a:r>
              <a:rPr lang="en-US" i="1" noProof="0" dirty="0"/>
              <a:t>Y</a:t>
            </a:r>
            <a:r>
              <a:rPr lang="en-US" noProof="0" dirty="0"/>
              <a:t> affect binding affinities?</a:t>
            </a:r>
          </a:p>
          <a:p>
            <a:pPr marL="457200" lvl="1" indent="0">
              <a:buNone/>
            </a:pP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A0BCB-CD97-8D86-7AB0-CC99869DD49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DFC45A4-6CDC-B6F0-A5CE-B6CE971E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048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9C784-4AEE-2B33-7728-B40E503D6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352B-7725-61A2-B5D2-D0EE9359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Foundation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F0FDCFB-E5BC-26B5-CB09-D468A7B7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993239"/>
            <a:ext cx="9675182" cy="2141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C114B2-EE0F-C516-DE43-04572C1AE688}"/>
              </a:ext>
            </a:extLst>
          </p:cNvPr>
          <p:cNvSpPr txBox="1"/>
          <p:nvPr/>
        </p:nvSpPr>
        <p:spPr>
          <a:xfrm>
            <a:off x="2731247" y="5062070"/>
            <a:ext cx="627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Important points: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Determination of absolute free energies is impossible.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All transformations must be conducted isothermally.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0CAE7-90C9-6558-67B8-D085813CD6C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C9787D8-1B5A-469C-876E-7BBFB64A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85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91FCD-CA1B-8137-C678-E1DC5D8D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5194-E649-550B-855B-A66BBAAE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Brute Force Sampling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D099C4-B991-A96B-E8B5-7194343DAABA}"/>
              </a:ext>
            </a:extLst>
          </p:cNvPr>
          <p:cNvGrpSpPr/>
          <p:nvPr/>
        </p:nvGrpSpPr>
        <p:grpSpPr>
          <a:xfrm>
            <a:off x="4295402" y="3158125"/>
            <a:ext cx="7604750" cy="3016820"/>
            <a:chOff x="4295402" y="3158125"/>
            <a:chExt cx="7604750" cy="301682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A052F2D-2B41-D2B9-C2CB-C0A95DECC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0261" y="3827267"/>
              <a:ext cx="0" cy="1897512"/>
            </a:xfrm>
            <a:prstGeom prst="straightConnector1">
              <a:avLst/>
            </a:prstGeom>
            <a:ln w="76200">
              <a:solidFill>
                <a:srgbClr val="FFE1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4355387-B13F-658B-2143-7839B23C8EA6}"/>
                </a:ext>
              </a:extLst>
            </p:cNvPr>
            <p:cNvCxnSpPr>
              <a:cxnSpLocks/>
            </p:cNvCxnSpPr>
            <p:nvPr/>
          </p:nvCxnSpPr>
          <p:spPr>
            <a:xfrm>
              <a:off x="5324250" y="5724779"/>
              <a:ext cx="5942824" cy="0"/>
            </a:xfrm>
            <a:prstGeom prst="straightConnector1">
              <a:avLst/>
            </a:prstGeom>
            <a:ln w="76200">
              <a:solidFill>
                <a:srgbClr val="FFE1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069B3DD-DE9C-9FB2-3FDB-E859D5BDED98}"/>
                </a:ext>
              </a:extLst>
            </p:cNvPr>
            <p:cNvCxnSpPr/>
            <p:nvPr/>
          </p:nvCxnSpPr>
          <p:spPr>
            <a:xfrm>
              <a:off x="5438852" y="5452930"/>
              <a:ext cx="8217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AB6E68-69B1-3FA4-5146-27494EECD4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052" y="4489275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8B2072-6DF3-C594-FE95-C6E78FC652F1}"/>
                </a:ext>
              </a:extLst>
            </p:cNvPr>
            <p:cNvCxnSpPr>
              <a:cxnSpLocks/>
            </p:cNvCxnSpPr>
            <p:nvPr/>
          </p:nvCxnSpPr>
          <p:spPr>
            <a:xfrm>
              <a:off x="6241527" y="4489275"/>
              <a:ext cx="1896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D645AC-DAB9-B20D-5010-EC75516CB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1170" y="4479750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541E07-DB3A-36DE-20C5-92EDCEAE5A78}"/>
                </a:ext>
              </a:extLst>
            </p:cNvPr>
            <p:cNvCxnSpPr>
              <a:cxnSpLocks/>
            </p:cNvCxnSpPr>
            <p:nvPr/>
          </p:nvCxnSpPr>
          <p:spPr>
            <a:xfrm>
              <a:off x="6423102" y="5449755"/>
              <a:ext cx="424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87A2C6-EDB1-2BF4-07FD-C13E67483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401" y="4489275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6610DA-6E69-E87D-4662-FE4761608A1C}"/>
                </a:ext>
              </a:extLst>
            </p:cNvPr>
            <p:cNvCxnSpPr>
              <a:cxnSpLocks/>
            </p:cNvCxnSpPr>
            <p:nvPr/>
          </p:nvCxnSpPr>
          <p:spPr>
            <a:xfrm>
              <a:off x="6831876" y="4489275"/>
              <a:ext cx="1896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A06A4E2-D86D-5275-DE8B-46C18DA34B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1519" y="4479750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5FE2DA-D760-9BB4-3F8C-7F9AC1FFCA4E}"/>
                </a:ext>
              </a:extLst>
            </p:cNvPr>
            <p:cNvCxnSpPr>
              <a:cxnSpLocks/>
            </p:cNvCxnSpPr>
            <p:nvPr/>
          </p:nvCxnSpPr>
          <p:spPr>
            <a:xfrm>
              <a:off x="7011994" y="5454131"/>
              <a:ext cx="7495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80F7E5-793F-B118-B6C1-F9B496571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3235" y="4496167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1AA6E5-6EED-9B94-6323-7B2A6FAB65FF}"/>
                </a:ext>
              </a:extLst>
            </p:cNvPr>
            <p:cNvCxnSpPr>
              <a:cxnSpLocks/>
            </p:cNvCxnSpPr>
            <p:nvPr/>
          </p:nvCxnSpPr>
          <p:spPr>
            <a:xfrm>
              <a:off x="7753710" y="4496167"/>
              <a:ext cx="3824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5DFABF2-D70E-E316-914B-6F40A9B2F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0678" y="4496167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DCDBABB-3512-7F16-88A7-DB0B40576C47}"/>
                </a:ext>
              </a:extLst>
            </p:cNvPr>
            <p:cNvCxnSpPr>
              <a:cxnSpLocks/>
            </p:cNvCxnSpPr>
            <p:nvPr/>
          </p:nvCxnSpPr>
          <p:spPr>
            <a:xfrm>
              <a:off x="8121153" y="5462455"/>
              <a:ext cx="1999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AB6531-B785-9A23-F75B-8376886A9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027" y="4498800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4540EE-6ABA-46C0-311E-F40505D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105502" y="4498800"/>
              <a:ext cx="1896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E52F16-F4D0-7140-7D9F-A8AC44FC2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5145" y="4489275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E96E60-E0B2-2A7B-789B-83F1861E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5620" y="5465630"/>
              <a:ext cx="5864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38568A-4D74-6765-2F56-BE2884DB842A}"/>
                </a:ext>
              </a:extLst>
            </p:cNvPr>
            <p:cNvSpPr txBox="1"/>
            <p:nvPr/>
          </p:nvSpPr>
          <p:spPr>
            <a:xfrm>
              <a:off x="10688869" y="5805613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time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542757-2704-767B-F958-0934EA1AD531}"/>
                </a:ext>
              </a:extLst>
            </p:cNvPr>
            <p:cNvSpPr txBox="1"/>
            <p:nvPr/>
          </p:nvSpPr>
          <p:spPr>
            <a:xfrm>
              <a:off x="4538045" y="526508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bound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2DB50-3BA3-7162-42CD-1F458DFC4BBD}"/>
                </a:ext>
              </a:extLst>
            </p:cNvPr>
            <p:cNvSpPr txBox="1"/>
            <p:nvPr/>
          </p:nvSpPr>
          <p:spPr>
            <a:xfrm>
              <a:off x="4295402" y="4304609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unbound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95A0D67C-3A2B-B99D-75CE-C18DCBF2D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76101" y="3158125"/>
              <a:ext cx="2509153" cy="541749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6B9EC4D-43C2-1C04-90CA-ED0CFA7BDD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72347" y="5169314"/>
              <a:ext cx="544209" cy="465107"/>
              <a:chOff x="11030297" y="4656855"/>
              <a:chExt cx="1150359" cy="983152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050F6B5-7805-C1FD-82F8-C0294B2C8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30297" y="4656855"/>
                <a:ext cx="932099" cy="983152"/>
              </a:xfrm>
              <a:custGeom>
                <a:avLst/>
                <a:gdLst>
                  <a:gd name="connsiteX0" fmla="*/ 491576 w 932099"/>
                  <a:gd name="connsiteY0" fmla="*/ 0 h 983152"/>
                  <a:gd name="connsiteX1" fmla="*/ 899199 w 932099"/>
                  <a:gd name="connsiteY1" fmla="*/ 216731 h 983152"/>
                  <a:gd name="connsiteX2" fmla="*/ 932098 w 932099"/>
                  <a:gd name="connsiteY2" fmla="*/ 277344 h 983152"/>
                  <a:gd name="connsiteX3" fmla="*/ 491577 w 932099"/>
                  <a:gd name="connsiteY3" fmla="*/ 491575 h 983152"/>
                  <a:gd name="connsiteX4" fmla="*/ 932099 w 932099"/>
                  <a:gd name="connsiteY4" fmla="*/ 705807 h 983152"/>
                  <a:gd name="connsiteX5" fmla="*/ 899199 w 932099"/>
                  <a:gd name="connsiteY5" fmla="*/ 766421 h 983152"/>
                  <a:gd name="connsiteX6" fmla="*/ 491576 w 932099"/>
                  <a:gd name="connsiteY6" fmla="*/ 983152 h 983152"/>
                  <a:gd name="connsiteX7" fmla="*/ 0 w 932099"/>
                  <a:gd name="connsiteY7" fmla="*/ 491576 h 983152"/>
                  <a:gd name="connsiteX8" fmla="*/ 491576 w 932099"/>
                  <a:gd name="connsiteY8" fmla="*/ 0 h 98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2099" h="983152">
                    <a:moveTo>
                      <a:pt x="491576" y="0"/>
                    </a:moveTo>
                    <a:cubicBezTo>
                      <a:pt x="661257" y="0"/>
                      <a:pt x="810859" y="85971"/>
                      <a:pt x="899199" y="216731"/>
                    </a:cubicBezTo>
                    <a:lnTo>
                      <a:pt x="932098" y="277344"/>
                    </a:lnTo>
                    <a:lnTo>
                      <a:pt x="491577" y="491575"/>
                    </a:lnTo>
                    <a:lnTo>
                      <a:pt x="932099" y="705807"/>
                    </a:lnTo>
                    <a:lnTo>
                      <a:pt x="899199" y="766421"/>
                    </a:lnTo>
                    <a:cubicBezTo>
                      <a:pt x="810859" y="897181"/>
                      <a:pt x="661257" y="983152"/>
                      <a:pt x="491576" y="983152"/>
                    </a:cubicBezTo>
                    <a:cubicBezTo>
                      <a:pt x="220086" y="983152"/>
                      <a:pt x="0" y="763066"/>
                      <a:pt x="0" y="491576"/>
                    </a:cubicBezTo>
                    <a:cubicBezTo>
                      <a:pt x="0" y="220086"/>
                      <a:pt x="220086" y="0"/>
                      <a:pt x="491576" y="0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C52B3EE1-96EF-6798-841C-8AFADF03C665}"/>
                  </a:ext>
                </a:extLst>
              </p:cNvPr>
              <p:cNvSpPr/>
              <p:nvPr/>
            </p:nvSpPr>
            <p:spPr>
              <a:xfrm rot="16200000">
                <a:off x="11567124" y="4837407"/>
                <a:ext cx="605017" cy="622046"/>
              </a:xfrm>
              <a:prstGeom prst="triangle">
                <a:avLst/>
              </a:prstGeom>
              <a:solidFill>
                <a:srgbClr val="FFE1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71C0437-CABB-7DF0-99F1-7E0DD986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85495" y="4319009"/>
              <a:ext cx="1014657" cy="465107"/>
              <a:chOff x="10848219" y="4656855"/>
              <a:chExt cx="2144802" cy="983152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EEF58CA0-82A1-0B79-1E16-E15C60D2DF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48219" y="4656855"/>
                <a:ext cx="932097" cy="983152"/>
              </a:xfrm>
              <a:custGeom>
                <a:avLst/>
                <a:gdLst>
                  <a:gd name="connsiteX0" fmla="*/ 491576 w 932099"/>
                  <a:gd name="connsiteY0" fmla="*/ 0 h 983152"/>
                  <a:gd name="connsiteX1" fmla="*/ 899199 w 932099"/>
                  <a:gd name="connsiteY1" fmla="*/ 216731 h 983152"/>
                  <a:gd name="connsiteX2" fmla="*/ 932098 w 932099"/>
                  <a:gd name="connsiteY2" fmla="*/ 277344 h 983152"/>
                  <a:gd name="connsiteX3" fmla="*/ 491577 w 932099"/>
                  <a:gd name="connsiteY3" fmla="*/ 491575 h 983152"/>
                  <a:gd name="connsiteX4" fmla="*/ 932099 w 932099"/>
                  <a:gd name="connsiteY4" fmla="*/ 705807 h 983152"/>
                  <a:gd name="connsiteX5" fmla="*/ 899199 w 932099"/>
                  <a:gd name="connsiteY5" fmla="*/ 766421 h 983152"/>
                  <a:gd name="connsiteX6" fmla="*/ 491576 w 932099"/>
                  <a:gd name="connsiteY6" fmla="*/ 983152 h 983152"/>
                  <a:gd name="connsiteX7" fmla="*/ 0 w 932099"/>
                  <a:gd name="connsiteY7" fmla="*/ 491576 h 983152"/>
                  <a:gd name="connsiteX8" fmla="*/ 491576 w 932099"/>
                  <a:gd name="connsiteY8" fmla="*/ 0 h 98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2099" h="983152">
                    <a:moveTo>
                      <a:pt x="491576" y="0"/>
                    </a:moveTo>
                    <a:cubicBezTo>
                      <a:pt x="661257" y="0"/>
                      <a:pt x="810859" y="85971"/>
                      <a:pt x="899199" y="216731"/>
                    </a:cubicBezTo>
                    <a:lnTo>
                      <a:pt x="932098" y="277344"/>
                    </a:lnTo>
                    <a:lnTo>
                      <a:pt x="491577" y="491575"/>
                    </a:lnTo>
                    <a:lnTo>
                      <a:pt x="932099" y="705807"/>
                    </a:lnTo>
                    <a:lnTo>
                      <a:pt x="899199" y="766421"/>
                    </a:lnTo>
                    <a:cubicBezTo>
                      <a:pt x="810859" y="897181"/>
                      <a:pt x="661257" y="983152"/>
                      <a:pt x="491576" y="983152"/>
                    </a:cubicBezTo>
                    <a:cubicBezTo>
                      <a:pt x="220086" y="983152"/>
                      <a:pt x="0" y="763066"/>
                      <a:pt x="0" y="491576"/>
                    </a:cubicBezTo>
                    <a:cubicBezTo>
                      <a:pt x="0" y="220086"/>
                      <a:pt x="220086" y="0"/>
                      <a:pt x="491576" y="0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46718F6B-4DE5-D803-E85E-C17038BE06AC}"/>
                  </a:ext>
                </a:extLst>
              </p:cNvPr>
              <p:cNvSpPr/>
              <p:nvPr/>
            </p:nvSpPr>
            <p:spPr>
              <a:xfrm rot="16200000">
                <a:off x="12379489" y="4837406"/>
                <a:ext cx="605017" cy="622047"/>
              </a:xfrm>
              <a:prstGeom prst="triangle">
                <a:avLst/>
              </a:prstGeom>
              <a:solidFill>
                <a:srgbClr val="FFE1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07A3374C-1F15-A27F-E12B-5A6BB068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200" y="1975390"/>
            <a:ext cx="6801674" cy="672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046CA-DF83-AF62-1EA5-D8B51625994B}"/>
              </a:ext>
            </a:extLst>
          </p:cNvPr>
          <p:cNvSpPr txBox="1"/>
          <p:nvPr/>
        </p:nvSpPr>
        <p:spPr>
          <a:xfrm>
            <a:off x="205896" y="4479750"/>
            <a:ext cx="3918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For systems with an off-rate of 10</a:t>
            </a:r>
            <a:r>
              <a:rPr lang="en-US" baseline="30000" noProof="0" dirty="0"/>
              <a:t>-4 </a:t>
            </a:r>
            <a:r>
              <a:rPr lang="en-US" noProof="0" dirty="0"/>
              <a:t>s</a:t>
            </a:r>
            <a:r>
              <a:rPr lang="en-US" baseline="30000" noProof="0" dirty="0"/>
              <a:t>-1</a:t>
            </a:r>
            <a:r>
              <a:rPr lang="en-US" noProof="0" dirty="0"/>
              <a:t> we would would need hours in simulated time to obtain reliable statistics.</a:t>
            </a:r>
            <a:endParaRPr lang="en-US" baseline="300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9E1C5-736D-55D4-89D0-B1CB2EA146C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8A51AA7-C765-DFF2-3026-A84DD745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5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2B42-699C-F29B-A4E9-188F4B48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1B09-7159-13C5-DF34-8896012B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Potential of mean Force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90E2D28-77F0-D4D7-227F-2911E2A7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191" y="2625911"/>
            <a:ext cx="2808960" cy="316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73670B-682C-467D-1B77-36B5FF3D0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4745" y="3808452"/>
            <a:ext cx="3289846" cy="31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C589A5-9C57-A183-A1F8-D1355D91BD5A}"/>
                  </a:ext>
                </a:extLst>
              </p:cNvPr>
              <p:cNvSpPr txBox="1"/>
              <p:nvPr/>
            </p:nvSpPr>
            <p:spPr>
              <a:xfrm>
                <a:off x="838200" y="1794914"/>
                <a:ext cx="61390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noProof="0" dirty="0"/>
                  <a:t>Generalize the two-state case to take the free energy along a reaction coordinate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C589A5-9C57-A183-A1F8-D1355D91B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4914"/>
                <a:ext cx="6139070" cy="646331"/>
              </a:xfrm>
              <a:prstGeom prst="rect">
                <a:avLst/>
              </a:prstGeom>
              <a:blipFill>
                <a:blip r:embed="rId7"/>
                <a:stretch>
                  <a:fillRect l="-1033" t="-3922" r="-413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D97F030-322B-1406-E428-891E4A790229}"/>
              </a:ext>
            </a:extLst>
          </p:cNvPr>
          <p:cNvSpPr txBox="1"/>
          <p:nvPr/>
        </p:nvSpPr>
        <p:spPr>
          <a:xfrm>
            <a:off x="838200" y="3254454"/>
            <a:ext cx="632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Take the ground state as the most populated stated we obtain: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21FD6-CC27-10AF-1404-2A846FD5A093}"/>
              </a:ext>
            </a:extLst>
          </p:cNvPr>
          <p:cNvSpPr/>
          <p:nvPr/>
        </p:nvSpPr>
        <p:spPr>
          <a:xfrm>
            <a:off x="7626625" y="1892794"/>
            <a:ext cx="3995531" cy="4110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1F3265B-3451-4360-C565-5EB1174C3354}"/>
                  </a:ext>
                </a:extLst>
              </p:cNvPr>
              <p:cNvSpPr/>
              <p:nvPr/>
            </p:nvSpPr>
            <p:spPr>
              <a:xfrm>
                <a:off x="7730857" y="2120351"/>
                <a:ext cx="3738900" cy="742122"/>
              </a:xfrm>
              <a:prstGeom prst="roundRect">
                <a:avLst/>
              </a:prstGeom>
              <a:solidFill>
                <a:schemeClr val="bg2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/>
                  <a:t>Popular choices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noProof="0" dirty="0"/>
                  <a:t> in polymer chemistry</a:t>
                </a: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1F3265B-3451-4360-C565-5EB1174C3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57" y="2120351"/>
                <a:ext cx="3738900" cy="742122"/>
              </a:xfrm>
              <a:prstGeom prst="round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09CF85-DAD2-3D83-6F7B-57320006D03B}"/>
              </a:ext>
            </a:extLst>
          </p:cNvPr>
          <p:cNvSpPr txBox="1"/>
          <p:nvPr/>
        </p:nvSpPr>
        <p:spPr>
          <a:xfrm>
            <a:off x="7812157" y="302917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Radius of gyration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Solvent accessible surface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End-to-end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Pair-distances between atoms or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Dihedral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Secondary structure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Principal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Time-lagged independent component analysis</a:t>
            </a:r>
          </a:p>
        </p:txBody>
      </p:sp>
      <p:pic>
        <p:nvPicPr>
          <p:cNvPr id="22" name="Picture 21" descr="Several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2839F325-5D95-F4BD-6E03-C695B5D31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739" y="4309918"/>
            <a:ext cx="1773069" cy="2315617"/>
          </a:xfrm>
          <a:prstGeom prst="rect">
            <a:avLst/>
          </a:prstGeom>
        </p:spPr>
      </p:pic>
      <p:pic>
        <p:nvPicPr>
          <p:cNvPr id="27" name="Picture 26" descr="A graph of a number of colored lines&#10;&#10;Description automatically generated">
            <a:extLst>
              <a:ext uri="{FF2B5EF4-FFF2-40B4-BE49-F238E27FC236}">
                <a16:creationId xmlns:a16="http://schemas.microsoft.com/office/drawing/2014/main" id="{1DA94067-7634-40DA-6687-E3D84259E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652" y="4256709"/>
            <a:ext cx="2368826" cy="23688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DF37B0-E37A-42B4-D015-E686C902FC2F}"/>
              </a:ext>
            </a:extLst>
          </p:cNvPr>
          <p:cNvSpPr txBox="1"/>
          <p:nvPr/>
        </p:nvSpPr>
        <p:spPr>
          <a:xfrm>
            <a:off x="9777845" y="6488668"/>
            <a:ext cx="2414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Aho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</a:t>
            </a:r>
            <a:r>
              <a:rPr lang="en-US" noProof="0" dirty="0"/>
              <a:t>,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5B564-72E2-5509-7730-8C77A629EC3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EAB15BC-45B4-4534-3FE3-AAF9A850E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5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AD704-DC69-2673-40EA-7715E46C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69EB-1E8F-9777-A547-1FFF390C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Alchemical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2C13-EE52-B997-879B-D6F3CB392CB0}"/>
                  </a:ext>
                </a:extLst>
              </p:cNvPr>
              <p:cNvSpPr txBox="1"/>
              <p:nvPr/>
            </p:nvSpPr>
            <p:spPr>
              <a:xfrm>
                <a:off x="838200" y="1794914"/>
                <a:ext cx="613907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noProof="0" dirty="0"/>
                  <a:t>Property of state functions: </a:t>
                </a:r>
                <a:r>
                  <a:rPr lang="en-US" i="1" noProof="0" dirty="0"/>
                  <a:t>Path independency</a:t>
                </a:r>
              </a:p>
              <a:p>
                <a:endParaRPr lang="en-US" i="1" noProof="0" dirty="0"/>
              </a:p>
              <a:p>
                <a:r>
                  <a:rPr lang="en-US" noProof="0" dirty="0"/>
                  <a:t>Simulate along an unphysical pathway to obtain free energy between two physical endpoints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Control of interaction strength via new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2C13-EE52-B997-879B-D6F3CB39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4914"/>
                <a:ext cx="6139070" cy="2308324"/>
              </a:xfrm>
              <a:prstGeom prst="rect">
                <a:avLst/>
              </a:prstGeom>
              <a:blipFill>
                <a:blip r:embed="rId3"/>
                <a:stretch>
                  <a:fillRect l="-1033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498BB-45C6-687C-E734-F5182D080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99"/>
          <a:stretch/>
        </p:blipFill>
        <p:spPr>
          <a:xfrm>
            <a:off x="2209800" y="4083625"/>
            <a:ext cx="7772400" cy="2358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90BE8-D719-5F90-962D-F608D8F82C7E}"/>
              </a:ext>
            </a:extLst>
          </p:cNvPr>
          <p:cNvSpPr txBox="1"/>
          <p:nvPr/>
        </p:nvSpPr>
        <p:spPr>
          <a:xfrm>
            <a:off x="8644271" y="6488668"/>
            <a:ext cx="354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Hervø-Hansen, </a:t>
            </a:r>
            <a:r>
              <a:rPr lang="en-US" i="1" noProof="0" dirty="0"/>
              <a:t>Ph.D. Thesis</a:t>
            </a:r>
            <a:r>
              <a:rPr lang="en-US" noProof="0" dirty="0"/>
              <a:t>,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E73B8-A4EC-3EDD-9FF6-AEDF35781460}"/>
                  </a:ext>
                </a:extLst>
              </p:cNvPr>
              <p:cNvSpPr txBox="1"/>
              <p:nvPr/>
            </p:nvSpPr>
            <p:spPr>
              <a:xfrm>
                <a:off x="2209800" y="3714293"/>
                <a:ext cx="777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noProof="0" smtClean="0">
                                <a:latin typeface="Cambria Math" panose="02040503050406030204" pitchFamily="18" charset="0"/>
                              </a:rPr>
                              <m:t>vdw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noProof="0" smtClean="0">
                                <a:latin typeface="Cambria Math" panose="02040503050406030204" pitchFamily="18" charset="0"/>
                              </a:rPr>
                              <m:t>ele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vdw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ele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vdw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ele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E73B8-A4EC-3EDD-9FF6-AEDF3578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714293"/>
                <a:ext cx="7772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AD8D713-62DA-0412-364E-BDD6703694B0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0CAE116-9A54-1E69-CDE4-77A291C2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7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0919D-6286-CB49-BE42-9CA738E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58FB-7296-DD7A-CFD6-046C2A8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Alchemical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4A42E-2A6E-08D3-8DB3-7B36D02CFE9B}"/>
              </a:ext>
            </a:extLst>
          </p:cNvPr>
          <p:cNvSpPr txBox="1"/>
          <p:nvPr/>
        </p:nvSpPr>
        <p:spPr>
          <a:xfrm>
            <a:off x="838199" y="1794914"/>
            <a:ext cx="68276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Thermodynamic integration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>
                <a:solidFill>
                  <a:srgbClr val="FF0000"/>
                </a:solidFill>
              </a:rPr>
              <a:t>Bias from finite number of states, bias from Gaussian quadrature, instability in transformation</a:t>
            </a:r>
          </a:p>
          <a:p>
            <a:endParaRPr lang="en-US" noProof="0" dirty="0"/>
          </a:p>
          <a:p>
            <a:r>
              <a:rPr lang="en-US" noProof="0" dirty="0"/>
              <a:t>Free energy perturbation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>
                <a:solidFill>
                  <a:srgbClr val="FF0000"/>
                </a:solidFill>
              </a:rPr>
              <a:t>Unidirectional transformation, perturbation must be small to obtain reliable results </a:t>
            </a:r>
            <a:r>
              <a:rPr lang="en-US" noProof="0" dirty="0"/>
              <a:t>(Important in the upcoming)</a:t>
            </a:r>
          </a:p>
          <a:p>
            <a:endParaRPr lang="en-US" noProof="0" dirty="0"/>
          </a:p>
          <a:p>
            <a:r>
              <a:rPr lang="en-US" noProof="0" dirty="0"/>
              <a:t>Bennett acceptance ratio method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>
                <a:solidFill>
                  <a:srgbClr val="FFE100"/>
                </a:solidFill>
              </a:rPr>
              <a:t>Golden standard, bidirectional</a:t>
            </a:r>
            <a:r>
              <a:rPr lang="en-US" noProof="0" dirty="0"/>
              <a:t>, </a:t>
            </a:r>
            <a:r>
              <a:rPr lang="en-US" i="1" noProof="0" dirty="0"/>
              <a:t>but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FF0000"/>
                </a:solidFill>
              </a:rPr>
              <a:t>error can be hard to quantify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5D89B2-C41C-A0F5-1F7F-704A26C3C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8878" y="2257786"/>
            <a:ext cx="2484000" cy="6037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40A773E-D53F-4023-19AF-5B4EF3C4A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64812" y="4087211"/>
            <a:ext cx="6188612" cy="46321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59ECF6-F766-9F45-232B-04FC5ACA9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3432" y="5747933"/>
            <a:ext cx="6184541" cy="635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CA418-5C47-039F-16FC-67F74BB741D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82413534-0534-0EAF-BE6C-BE81CF58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8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B428-7039-A026-D0CC-12CFC0CA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F0141-74FD-FD29-03D0-1E7F393A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335C-D003-1D4A-7BDE-6E0C926CBA58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133"/>
                  </a:schemeClr>
                </a:solidFill>
              </a:rPr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133"/>
                  </a:schemeClr>
                </a:solidFill>
              </a:rPr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0F72C-AA23-C200-8E2A-B8A19FD57B50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9C07EF6-8798-964C-60D3-C1D8718FF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1758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140BF-AD04-0AF5-D7CD-75BFFD1B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A1B777-9E2B-EFB6-CEE9-B4C03F7E6BF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B321C16-9778-B410-E92E-B39A8D9C6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07265F-F4B7-FE8A-7ED0-B92204C2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Attempting to control and predict the behavior of protein electrostatics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1DA44-260D-99B2-899B-34D806368A75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EC376F-B2E8-BE2D-E185-0249029EC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0"/>
          <a:stretch/>
        </p:blipFill>
        <p:spPr bwMode="auto">
          <a:xfrm>
            <a:off x="6698802" y="2475554"/>
            <a:ext cx="5438046" cy="334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86EA8-6D5F-D425-E67E-7438B6A7D3D2}"/>
              </a:ext>
            </a:extLst>
          </p:cNvPr>
          <p:cNvSpPr txBox="1"/>
          <p:nvPr/>
        </p:nvSpPr>
        <p:spPr>
          <a:xfrm>
            <a:off x="838200" y="2174337"/>
            <a:ext cx="56683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We constructed a stable chargeless protein and wanted to reintroduce electrostatics</a:t>
            </a:r>
          </a:p>
          <a:p>
            <a:endParaRPr lang="en-US" sz="2400" noProof="0" dirty="0"/>
          </a:p>
          <a:p>
            <a:r>
              <a:rPr lang="en-US" sz="2400" noProof="0" dirty="0"/>
              <a:t>Looking at three different positions of Asp residues surrounding a His residue</a:t>
            </a:r>
          </a:p>
          <a:p>
            <a:endParaRPr lang="en-US" sz="2400" noProof="0" dirty="0"/>
          </a:p>
          <a:p>
            <a:r>
              <a:rPr lang="en-US" sz="2400" noProof="0" dirty="0"/>
              <a:t>How are the protein electrostatics perturbed when we introduce and remove titratable residues in a simple model system?</a:t>
            </a:r>
          </a:p>
        </p:txBody>
      </p:sp>
    </p:spTree>
    <p:extLst>
      <p:ext uri="{BB962C8B-B14F-4D97-AF65-F5344CB8AC3E}">
        <p14:creationId xmlns:p14="http://schemas.microsoft.com/office/powerpoint/2010/main" val="169582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31684-0322-A884-25AD-95AC2B936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2C82C8-EC65-17FC-0EF8-D1C374CF098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1849836-5141-4E14-C96B-8636A932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84E58E-159D-32FA-FF9A-656FE33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Abnormal NMR titration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288D7-F6CF-AA89-D20F-300920B52F65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2CAB6-E2BF-264F-28A3-1F6F7762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33282"/>
            <a:ext cx="4790440" cy="34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7D70E-B476-3086-AA2B-D048FAD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67E533-22EE-9907-6030-970F587EE6D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207F711-4CCF-2CC0-253B-8E24CDB6E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020BB2-0E69-02E3-55DD-FEB737CC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pH-Replica Exchange Enhanced Constant pH Molecular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01E4-C8AD-F8C7-DCF3-CC9CED52329E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9332D-A919-9ECD-8957-0B8072B38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842" y="1843169"/>
            <a:ext cx="6612006" cy="43450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157D7D2-8C13-051B-C644-FFE5EC217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1929" y="3630841"/>
            <a:ext cx="4418833" cy="198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43C8E5-17BC-3A6A-42E5-2E9C3692012A}"/>
              </a:ext>
            </a:extLst>
          </p:cNvPr>
          <p:cNvSpPr txBox="1"/>
          <p:nvPr/>
        </p:nvSpPr>
        <p:spPr>
          <a:xfrm>
            <a:off x="838200" y="1794914"/>
            <a:ext cx="4546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Bonds can not be broken due to the description of bonds as harmonic oscillators</a:t>
            </a:r>
          </a:p>
          <a:p>
            <a:endParaRPr lang="en-US" noProof="0" dirty="0"/>
          </a:p>
          <a:p>
            <a:r>
              <a:rPr lang="en-US" noProof="0" dirty="0"/>
              <a:t>Monte Carlo move to change protonation state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Allow simulations to swap pH to gain enhanced sampling between strongly correlated protein configurations and protonation states</a:t>
            </a:r>
          </a:p>
        </p:txBody>
      </p:sp>
    </p:spTree>
    <p:extLst>
      <p:ext uri="{BB962C8B-B14F-4D97-AF65-F5344CB8AC3E}">
        <p14:creationId xmlns:p14="http://schemas.microsoft.com/office/powerpoint/2010/main" val="83844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D163-6E4E-8E80-FDCA-6364CCAF8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3515A82A-ACB6-710B-6BFF-25DEF41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Rational modifications of proteins often lead to complicated results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61AA2E5-1E03-23C5-5889-18571FB1B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67"/>
          <a:stretch/>
        </p:blipFill>
        <p:spPr bwMode="auto">
          <a:xfrm>
            <a:off x="633765" y="1690688"/>
            <a:ext cx="4844657" cy="36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80F7148-B7F5-F488-12B2-CE4FDBF2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43" y="2032946"/>
            <a:ext cx="6033082" cy="301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257F7B-1F90-94CE-0313-D9C8101AF166}"/>
              </a:ext>
            </a:extLst>
          </p:cNvPr>
          <p:cNvSpPr txBox="1"/>
          <p:nvPr/>
        </p:nvSpPr>
        <p:spPr>
          <a:xfrm>
            <a:off x="9777845" y="6488668"/>
            <a:ext cx="2414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Xiao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PNAS</a:t>
            </a:r>
            <a:r>
              <a:rPr lang="en-US" noProof="0" dirty="0"/>
              <a:t>, 2013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996029-07BC-CEF4-8328-1624A807EE7B}"/>
              </a:ext>
            </a:extLst>
          </p:cNvPr>
          <p:cNvSpPr/>
          <p:nvPr/>
        </p:nvSpPr>
        <p:spPr>
          <a:xfrm>
            <a:off x="718456" y="3138370"/>
            <a:ext cx="478972" cy="279744"/>
          </a:xfrm>
          <a:prstGeom prst="ellipse">
            <a:avLst/>
          </a:prstGeom>
          <a:noFill/>
          <a:ln>
            <a:solidFill>
              <a:srgbClr val="FFE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C0C24-83E7-4836-59C6-4C6248CFD489}"/>
              </a:ext>
            </a:extLst>
          </p:cNvPr>
          <p:cNvSpPr txBox="1"/>
          <p:nvPr/>
        </p:nvSpPr>
        <p:spPr>
          <a:xfrm>
            <a:off x="838199" y="5387032"/>
            <a:ext cx="10584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A supposed electrostatics problem turned into a hydrophobic packing problem.</a:t>
            </a:r>
          </a:p>
          <a:p>
            <a:r>
              <a:rPr lang="en-US" sz="2400" noProof="0" dirty="0"/>
              <a:t>Emphasizes the importance of protein dynamics and relaxation</a:t>
            </a:r>
            <a:endParaRPr lang="en-US" sz="2400" u="none" strike="noStrike" noProof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F5F18-E3EF-F8EA-725F-5235E000D2F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0A201F1D-D4C5-BDE1-CC33-DCBF4B99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9357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19CCB-BFBE-2C6D-2084-4AEB153A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1D78C9-36AF-27D4-485E-73D3A136EFC3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20E459D-B073-A0CA-11C1-9B3EB79F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BC60BD-F23F-C500-91C8-666F5396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Abnormal NMR titration behavior also observed in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FB4B3-42AE-6436-FE14-D246CD9EF6B0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B6CC-9A26-610C-83E7-DD8B96FD30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844550" y="2033282"/>
            <a:ext cx="4790440" cy="342837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731598-C83E-E712-6F9B-0F0A25C87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033282"/>
            <a:ext cx="5699310" cy="34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9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9C07F-FA6D-DD92-F425-65EAAF93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9127F-6717-2BA3-DB88-5E645DB02C2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8CA0BF4-D830-1617-F014-0F110F40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33DBA0-0C42-8A09-0816-212AA49B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Modeling coupled titratable residues as a diprotic acid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8FD63-B768-FBF1-AEC4-4D0C5DF79BE5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FE92069-5AD9-409F-E67E-79C28B98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70" y="2283508"/>
            <a:ext cx="5357644" cy="3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54EB81D-0B44-9FFE-DC4C-F1FD2EC9A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208" y="2372711"/>
            <a:ext cx="5423537" cy="654268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FC6360E-52B5-E725-F46B-4095D27C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88" y="3564710"/>
            <a:ext cx="3352800" cy="25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7ED8C2-8418-5AC1-57CB-DA6544B6D3DF}"/>
              </a:ext>
            </a:extLst>
          </p:cNvPr>
          <p:cNvSpPr txBox="1"/>
          <p:nvPr/>
        </p:nvSpPr>
        <p:spPr>
          <a:xfrm>
            <a:off x="6533030" y="5839163"/>
            <a:ext cx="424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Coupling free energy of 14.6 ± 0.4 kJ/mol </a:t>
            </a:r>
          </a:p>
        </p:txBody>
      </p:sp>
    </p:spTree>
    <p:extLst>
      <p:ext uri="{BB962C8B-B14F-4D97-AF65-F5344CB8AC3E}">
        <p14:creationId xmlns:p14="http://schemas.microsoft.com/office/powerpoint/2010/main" val="19109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2FA59-6DB6-0156-A626-9901D9FA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A9B1B-ACB4-64FD-53ED-BB9429E0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C8750-34F3-62D2-73C6-7C3E9011B55E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133"/>
                  </a:schemeClr>
                </a:solidFill>
              </a:rPr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2B999-C2C1-D330-EAEF-05D5C4E4A0E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77475E2-9C68-0CAA-3AD5-C84F711D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2012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B2B0A-F4DC-F1CC-B0F4-F89066C9D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23221C3-0AE4-A4E9-BABF-8005E097F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9" t="2676" r="2326" b="33309"/>
          <a:stretch/>
        </p:blipFill>
        <p:spPr bwMode="auto">
          <a:xfrm>
            <a:off x="5620568" y="2138629"/>
            <a:ext cx="4994725" cy="300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F43F31-EE49-3A02-65E5-4C218D278C39}"/>
                  </a:ext>
                </a:extLst>
              </p:cNvPr>
              <p:cNvSpPr txBox="1"/>
              <p:nvPr/>
            </p:nvSpPr>
            <p:spPr>
              <a:xfrm>
                <a:off x="6551443" y="5151603"/>
                <a:ext cx="3132974" cy="950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noProof="0" dirty="0"/>
                  <a:t>Thermodynamic properties:</a:t>
                </a:r>
                <a:endParaRPr lang="en-US" sz="2000" b="0" i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00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200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F43F31-EE49-3A02-65E5-4C218D27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43" y="5151603"/>
                <a:ext cx="3132974" cy="950132"/>
              </a:xfrm>
              <a:prstGeom prst="rect">
                <a:avLst/>
              </a:prstGeom>
              <a:blipFill>
                <a:blip r:embed="rId4"/>
                <a:stretch>
                  <a:fillRect l="-5263" t="-7895" r="-161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4532A31-F459-910E-22CE-899046138D9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19FF32A-FB71-5F35-EC7E-94FAA2F2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00411A-6EA8-F751-6F70-0EE567F5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Ion coordination to a Receptor with Two Homotopic Binding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8A817-B2E1-CDD1-B12A-DF37C452E4BB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ED682D5-C61C-50C1-BB33-9F9C6A9F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654102"/>
            <a:ext cx="2896774" cy="515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47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166B-038D-D14E-D37A-D392B50C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953DA-E0AD-7031-4304-679C49C41CD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31696B3-6F16-5950-24C3-47519912E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F07741-7580-DEBB-9311-A433281B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85453" cy="1325563"/>
          </a:xfrm>
        </p:spPr>
        <p:txBody>
          <a:bodyPr/>
          <a:lstStyle/>
          <a:p>
            <a:r>
              <a:rPr lang="en-US" noProof="0" dirty="0"/>
              <a:t>Allosteric effects in small molecule receptors</a:t>
            </a:r>
            <a:br>
              <a:rPr lang="en-US" noProof="0" dirty="0"/>
            </a:br>
            <a:r>
              <a:rPr lang="en-US" noProof="0" dirty="0"/>
              <a:t>controlled by conformational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0D966-BFD2-CBE9-4212-F26705951792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A75A1-A314-6A96-A254-F6C8F2386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89475"/>
            <a:ext cx="4576664" cy="4200406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1BA118C-3BC1-BF62-7169-CC39A8CA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58" y="4472605"/>
            <a:ext cx="4427390" cy="20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Figure 1">
            <a:extLst>
              <a:ext uri="{FF2B5EF4-FFF2-40B4-BE49-F238E27FC236}">
                <a16:creationId xmlns:a16="http://schemas.microsoft.com/office/drawing/2014/main" id="{7FA39823-3BF2-D495-5854-EBDE0344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58" y="1577978"/>
            <a:ext cx="4427390" cy="277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9669E4-28F6-BFEA-2FBD-6D0E3933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94DE4-0A1F-AA62-A9DF-C8C8E9797D7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020DFCD-3206-545F-972A-13A6A0CB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D15022-7E88-DD30-3F2F-2BB526AA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Role of solvent and co-solvent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371456-0391-2121-DF9E-F2D9BF51DBF2}"/>
                  </a:ext>
                </a:extLst>
              </p:cNvPr>
              <p:cNvSpPr txBox="1"/>
              <p:nvPr/>
            </p:nvSpPr>
            <p:spPr>
              <a:xfrm>
                <a:off x="330208" y="1690688"/>
                <a:ext cx="5679833" cy="4260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noProof="0" dirty="0"/>
                  <a:t>Coulomb’s Law to describe </a:t>
                </a:r>
                <a:r>
                  <a:rPr lang="en-US" sz="2000" b="1" i="1" noProof="0" dirty="0"/>
                  <a:t>free energy</a:t>
                </a:r>
                <a:r>
                  <a:rPr lang="en-US" sz="2000" noProof="0" dirty="0"/>
                  <a:t> between charges</a:t>
                </a:r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noProof="0" smtClean="0"/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000" noProof="0" dirty="0"/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++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00" noProof="0" smtClean="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ϵ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Water as a solvent shows very negative temperature response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kern="100" noProof="0" smtClean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ϵ</m:t>
                                    </m:r>
                                  </m:e>
                                  <m:sub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func>
                      </m:den>
                    </m:f>
                    <m:r>
                      <a:rPr lang="en-US" sz="1800" b="0" i="1" kern="100" noProof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=−1.37</m:t>
                    </m:r>
                  </m:oMath>
                </a14:m>
                <a:r>
                  <a:rPr lang="en-US" kern="100" noProof="0" dirty="0"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yielding</a:t>
                </a:r>
              </a:p>
              <a:p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−0.37 × </m:t>
                      </m:r>
                      <m:sSub>
                        <m:sSub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371456-0391-2121-DF9E-F2D9BF51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8" y="1690688"/>
                <a:ext cx="5679833" cy="4260975"/>
              </a:xfrm>
              <a:prstGeom prst="rect">
                <a:avLst/>
              </a:prstGeom>
              <a:blipFill>
                <a:blip r:embed="rId4"/>
                <a:stretch>
                  <a:fillRect l="-267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Figure 1">
            <a:extLst>
              <a:ext uri="{FF2B5EF4-FFF2-40B4-BE49-F238E27FC236}">
                <a16:creationId xmlns:a16="http://schemas.microsoft.com/office/drawing/2014/main" id="{D6EE5A0C-F88F-9412-6FE1-9AB303AB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25" y="2283509"/>
            <a:ext cx="5769147" cy="313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AA0288-0FF1-63F6-E532-03AEFA7E335D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F5A56-2389-5A32-E0C4-77CFBA9B852F}"/>
              </a:ext>
            </a:extLst>
          </p:cNvPr>
          <p:cNvCxnSpPr>
            <a:cxnSpLocks/>
          </p:cNvCxnSpPr>
          <p:nvPr/>
        </p:nvCxnSpPr>
        <p:spPr>
          <a:xfrm>
            <a:off x="3708755" y="3248358"/>
            <a:ext cx="454003" cy="0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69FE-0375-F282-A8AE-F859DE81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129935-060A-8DD8-39E2-194976DF906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611876E-D6DE-DDA8-A1A6-DA7A1672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4752A-6A65-D4FB-2237-A30A9665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Role of solvent and co-solvent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067CD9-8584-DA9E-FB4A-20555FB16A1C}"/>
                  </a:ext>
                </a:extLst>
              </p:cNvPr>
              <p:cNvSpPr txBox="1"/>
              <p:nvPr/>
            </p:nvSpPr>
            <p:spPr>
              <a:xfrm>
                <a:off x="3256083" y="1690688"/>
                <a:ext cx="5679833" cy="4260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noProof="0" dirty="0"/>
                  <a:t>Coulomb’s Law to describe </a:t>
                </a:r>
                <a:r>
                  <a:rPr lang="en-US" sz="2000" b="1" i="1" noProof="0" dirty="0"/>
                  <a:t>free energy</a:t>
                </a:r>
                <a:r>
                  <a:rPr lang="en-US" sz="2000" noProof="0" dirty="0"/>
                  <a:t> between charges</a:t>
                </a:r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noProof="0" smtClean="0"/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000" noProof="0" dirty="0"/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++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00" noProof="0" smtClean="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ϵ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Water as a solvent shows very negative temperature response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kern="100" noProof="0" smtClean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ϵ</m:t>
                                    </m:r>
                                  </m:e>
                                  <m:sub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func>
                      </m:den>
                    </m:f>
                    <m:r>
                      <a:rPr lang="en-US" sz="1800" b="0" i="1" kern="100" noProof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=−1.37</m:t>
                    </m:r>
                  </m:oMath>
                </a14:m>
                <a:r>
                  <a:rPr lang="en-US" kern="100" noProof="0" dirty="0"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yielding</a:t>
                </a:r>
              </a:p>
              <a:p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−0.37 × </m:t>
                      </m:r>
                      <m:sSub>
                        <m:sSub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067CD9-8584-DA9E-FB4A-20555FB16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83" y="1690688"/>
                <a:ext cx="5679833" cy="4260975"/>
              </a:xfrm>
              <a:prstGeom prst="rect">
                <a:avLst/>
              </a:prstGeom>
              <a:blipFill>
                <a:blip r:embed="rId4"/>
                <a:stretch>
                  <a:fillRect l="-2679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E7D2054-F056-E2FE-0DB3-20ED4B1CE0A2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6B180-B541-F009-0F30-ABD4FB723EC3}"/>
              </a:ext>
            </a:extLst>
          </p:cNvPr>
          <p:cNvCxnSpPr>
            <a:cxnSpLocks/>
          </p:cNvCxnSpPr>
          <p:nvPr/>
        </p:nvCxnSpPr>
        <p:spPr>
          <a:xfrm>
            <a:off x="6634630" y="3248358"/>
            <a:ext cx="454003" cy="0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7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5364-7F85-CD8C-199E-3B07FA3E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BE104-F312-E572-D7C6-968924CC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DFA205-476C-63A6-6E14-9ABC632CAF7F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CAEDD-7D02-F52B-46AF-46B84F5DA01D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866CC4E-F190-C931-06ED-72E2CC79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8223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DAA3-73A1-0F49-4B74-7E274D1A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390783-2571-015E-B26B-98457066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Protein-Protein and Protein-Excipient Interactions in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DA5E2-0228-3960-C5E5-7C9CFE16424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6DF7FEA-B804-38AC-0D48-5B6923DD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9" name="Picture 8" descr="A red ribbon with letters and arrows&#10;&#10;Description automatically generated with medium confidence">
            <a:extLst>
              <a:ext uri="{FF2B5EF4-FFF2-40B4-BE49-F238E27FC236}">
                <a16:creationId xmlns:a16="http://schemas.microsoft.com/office/drawing/2014/main" id="{6F263FA4-0FA8-6625-0053-BBF15F0C1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362" y="2602552"/>
            <a:ext cx="4525486" cy="2511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726F8A-8C9D-42E0-8540-458438E8EA07}"/>
              </a:ext>
            </a:extLst>
          </p:cNvPr>
          <p:cNvSpPr txBox="1"/>
          <p:nvPr/>
        </p:nvSpPr>
        <p:spPr>
          <a:xfrm>
            <a:off x="838199" y="2174337"/>
            <a:ext cx="67731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Construction of comprehensive protein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Study of many proteins to investigate the importance of various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Interactions with co-solvents and self-association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Computational delivery mainly focused on protein characterization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Structure – Thermodynamics relationship?</a:t>
            </a:r>
          </a:p>
        </p:txBody>
      </p:sp>
    </p:spTree>
    <p:extLst>
      <p:ext uri="{BB962C8B-B14F-4D97-AF65-F5344CB8AC3E}">
        <p14:creationId xmlns:p14="http://schemas.microsoft.com/office/powerpoint/2010/main" val="200052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0E71-58DB-69E6-45D0-408FFE79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Example: Histatin-5’s reentrant condensation modulation by cosolvent and mutagenesis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749F03-6E4E-973E-FA23-193F1D965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94"/>
          <a:stretch/>
        </p:blipFill>
        <p:spPr bwMode="auto">
          <a:xfrm>
            <a:off x="1274373" y="3665660"/>
            <a:ext cx="3927346" cy="2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EE368-4AED-57D1-5D25-373F25C886C4}"/>
              </a:ext>
            </a:extLst>
          </p:cNvPr>
          <p:cNvSpPr txBox="1"/>
          <p:nvPr/>
        </p:nvSpPr>
        <p:spPr>
          <a:xfrm>
            <a:off x="696497" y="2016455"/>
            <a:ext cx="4756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Reentrant condensation of histatin-5 controlled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noProof="0" dirty="0"/>
              <a:t>Arginine-to-lysine substitutions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noProof="0" dirty="0"/>
              <a:t>Electrostatic interactions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EE9999D-DF79-2A77-CB7C-8B39B5840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14" y="1888532"/>
            <a:ext cx="4756484" cy="44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AC209E-883E-8316-59E3-B083F18EB0F8}"/>
              </a:ext>
            </a:extLst>
          </p:cNvPr>
          <p:cNvSpPr txBox="1"/>
          <p:nvPr/>
        </p:nvSpPr>
        <p:spPr>
          <a:xfrm>
            <a:off x="8089900" y="6488668"/>
            <a:ext cx="4102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Lenton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Biomacromolecules</a:t>
            </a:r>
            <a:r>
              <a:rPr lang="en-US" noProof="0" dirty="0"/>
              <a:t>,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62DF6-E993-52E6-F316-363F339B2153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3AD728A-35F1-AD12-54DB-28DB7460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D1FC1D-3E53-DF87-AC33-EBD1573E10E9}"/>
              </a:ext>
            </a:extLst>
          </p:cNvPr>
          <p:cNvSpPr/>
          <p:nvPr/>
        </p:nvSpPr>
        <p:spPr>
          <a:xfrm>
            <a:off x="6126814" y="4107305"/>
            <a:ext cx="4756484" cy="2229810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BA5B2-9831-0605-BB80-E2817671A5BC}"/>
              </a:ext>
            </a:extLst>
          </p:cNvPr>
          <p:cNvSpPr/>
          <p:nvPr/>
        </p:nvSpPr>
        <p:spPr>
          <a:xfrm>
            <a:off x="6126814" y="1886277"/>
            <a:ext cx="4756484" cy="2229810"/>
          </a:xfrm>
          <a:prstGeom prst="rect">
            <a:avLst/>
          </a:prstGeom>
          <a:solidFill>
            <a:srgbClr val="202846">
              <a:alpha val="75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19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77E66-8C42-4C22-C7E7-53DA9D526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8E87F8B-8633-E3A0-9CCE-CF985BE36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6" y="1818711"/>
            <a:ext cx="4404981" cy="32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051C95E-19FE-3D3B-929A-0296865F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49" y="2048085"/>
            <a:ext cx="5589051" cy="28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6FDE5-C1DF-1600-D2FC-7B7CFA0AB6F4}"/>
              </a:ext>
            </a:extLst>
          </p:cNvPr>
          <p:cNvSpPr txBox="1"/>
          <p:nvPr/>
        </p:nvSpPr>
        <p:spPr>
          <a:xfrm>
            <a:off x="9642765" y="6488668"/>
            <a:ext cx="254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Heyda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E23D0-EE5A-2649-6AF7-4AF9535F1952}"/>
              </a:ext>
            </a:extLst>
          </p:cNvPr>
          <p:cNvSpPr txBox="1"/>
          <p:nvPr/>
        </p:nvSpPr>
        <p:spPr>
          <a:xfrm>
            <a:off x="838199" y="5511724"/>
            <a:ext cx="10584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Cosolvents may exhibit specific and universal interactions in protein equilibria perturbation</a:t>
            </a:r>
            <a:endParaRPr lang="en-US" sz="2400" u="none" strike="noStrike" noProof="0" dirty="0">
              <a:effectLst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D941A14-CCEE-A37E-978E-0DF3AE6B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Rational modifications of proteins often lead to complicated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2148E5-0B2B-0FE9-EA03-0D9472F97A6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890634D6-BC75-0929-6C12-AC07683CF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76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BAE92-38F1-6F1D-21D9-22DEAE53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340A-328C-3FA2-6064-4662EB53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Energy-Representation Theory of Solvation</a:t>
            </a:r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FA25E6F9-D823-F98B-F0C8-3D69D602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783" y="4450320"/>
            <a:ext cx="2915091" cy="2328474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">
            <a:extLst>
              <a:ext uri="{FF2B5EF4-FFF2-40B4-BE49-F238E27FC236}">
                <a16:creationId xmlns:a16="http://schemas.microsoft.com/office/drawing/2014/main" id="{74A53163-0CD5-7653-2EDA-C0E65872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783" y="1824508"/>
            <a:ext cx="2915091" cy="2249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168DDC-65AE-98FB-5B9E-D6243E25F8A9}"/>
                  </a:ext>
                </a:extLst>
              </p:cNvPr>
              <p:cNvSpPr txBox="1"/>
              <p:nvPr/>
            </p:nvSpPr>
            <p:spPr>
              <a:xfrm>
                <a:off x="445218" y="2014363"/>
                <a:ext cx="6096000" cy="4382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Kirkwood</a:t>
                </a:r>
                <a:r>
                  <a:rPr lang="en-US" kern="100" noProof="0" dirty="0"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Charging Formula</a:t>
                </a:r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λ</m:t>
                          </m:r>
                          <m:nary>
                            <m:nary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Sup>
                                <m:sSubSup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𝑠𝑤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λ</m:t>
                          </m:r>
                        </m:den>
                      </m:f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𝑠𝑤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λ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 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kern="1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Use pair-energy distribution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kern="100" noProof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b="0" i="0" kern="100" noProof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kern="1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to obtain an expression for the chemical potential on the following form:</a:t>
                </a:r>
                <a:endPara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noProof="0" smtClean="0"/>
                            <m:t>species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noProof="0" smtClean="0"/>
                                <m:t>sol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ϵ</m:t>
                          </m:r>
                        </m:e>
                      </m:nary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ϵ</m:t>
                      </m:r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m:rPr>
                              <m:nor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nary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168DDC-65AE-98FB-5B9E-D6243E25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18" y="2014363"/>
                <a:ext cx="6096000" cy="4382482"/>
              </a:xfrm>
              <a:prstGeom prst="rect">
                <a:avLst/>
              </a:prstGeom>
              <a:blipFill>
                <a:blip r:embed="rId5"/>
                <a:stretch>
                  <a:fillRect l="-832" t="-13584" r="-832" b="-3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F1E788-B2C9-2C70-3306-B266CE3C6F4D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D0C8E16-853F-F24A-806C-455C7C0B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1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7CE59-BA94-0E1C-2388-DEED4805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3814-C3EF-3157-7A0F-16FE72EB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Energy-Representation Theory of Solvation:</a:t>
            </a:r>
            <a:br>
              <a:rPr lang="en-US" noProof="0" dirty="0"/>
            </a:br>
            <a:r>
              <a:rPr lang="en-US" noProof="0" dirty="0"/>
              <a:t>The Practical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8CD19-13EB-EAA0-AF8C-8C8EDB60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28" y="1917340"/>
            <a:ext cx="7524944" cy="4575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4D264-4333-D9AF-D76F-5127E9A87CC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851B2C8-5722-1B03-8451-1A6FB75D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F85E8E-3C27-6D71-6CD6-00B19E803D31}"/>
              </a:ext>
            </a:extLst>
          </p:cNvPr>
          <p:cNvSpPr/>
          <p:nvPr/>
        </p:nvSpPr>
        <p:spPr>
          <a:xfrm>
            <a:off x="2394056" y="3076249"/>
            <a:ext cx="7464415" cy="153959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69FD7-FACA-C5B1-F707-0297B5AA5EB2}"/>
              </a:ext>
            </a:extLst>
          </p:cNvPr>
          <p:cNvSpPr/>
          <p:nvPr/>
        </p:nvSpPr>
        <p:spPr>
          <a:xfrm>
            <a:off x="2394056" y="4615841"/>
            <a:ext cx="7464415" cy="1877034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475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414F-D5CB-1592-43F4-801AFB23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5EA3-266B-0711-8CD9-28165152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1119" cy="1325563"/>
          </a:xfrm>
        </p:spPr>
        <p:txBody>
          <a:bodyPr>
            <a:normAutofit fontScale="90000"/>
          </a:bodyPr>
          <a:lstStyle/>
          <a:p>
            <a:r>
              <a:rPr lang="en-US" i="1" noProof="0" dirty="0"/>
              <a:t>Intermezzo</a:t>
            </a:r>
            <a:r>
              <a:rPr lang="en-US" noProof="0" dirty="0"/>
              <a:t>: Small molecule solvation determined by energy-representation theory of solvation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06F6B-81FD-6352-AC27-21263968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90" r="16141" b="71302"/>
          <a:stretch/>
        </p:blipFill>
        <p:spPr>
          <a:xfrm>
            <a:off x="4233733" y="1957564"/>
            <a:ext cx="6162907" cy="900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C55EC-022D-471B-B799-7AE26E18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6" y="1915682"/>
            <a:ext cx="1589182" cy="1461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8DEF6-3E55-018F-2F62-0E087C1B4AE6}"/>
              </a:ext>
            </a:extLst>
          </p:cNvPr>
          <p:cNvSpPr txBox="1"/>
          <p:nvPr/>
        </p:nvSpPr>
        <p:spPr>
          <a:xfrm>
            <a:off x="8691702" y="6177947"/>
            <a:ext cx="350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PCCP</a:t>
            </a:r>
            <a:r>
              <a:rPr lang="en-US" noProof="0" dirty="0"/>
              <a:t>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DA0F8-230A-0206-A90B-0EA7014FC34E}"/>
              </a:ext>
            </a:extLst>
          </p:cNvPr>
          <p:cNvSpPr txBox="1"/>
          <p:nvPr/>
        </p:nvSpPr>
        <p:spPr>
          <a:xfrm>
            <a:off x="8247355" y="6488668"/>
            <a:ext cx="394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Chem. Sci.</a:t>
            </a:r>
            <a:r>
              <a:rPr lang="en-US" noProof="0" dirty="0"/>
              <a:t>,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ADC154-4CB2-7179-3A4F-0408F0752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09" y="3676296"/>
            <a:ext cx="1826941" cy="1275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19CAC-21F5-4770-FA14-3EEB7229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23" y="5230110"/>
            <a:ext cx="1687563" cy="1443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6F1776-E0F0-97DE-75A8-91786B6B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7" t="31830" r="65987" b="635"/>
          <a:stretch/>
        </p:blipFill>
        <p:spPr>
          <a:xfrm>
            <a:off x="3375091" y="3111379"/>
            <a:ext cx="3940096" cy="2673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17705-BC2A-BBCC-AE4B-B11F6112C4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6165" b="11382"/>
          <a:stretch/>
        </p:blipFill>
        <p:spPr>
          <a:xfrm>
            <a:off x="8247278" y="3111379"/>
            <a:ext cx="3500300" cy="2673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F5AEB9-0C16-DA7A-CC63-39714AE5AD8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3373D44-88FB-5C6C-B870-DCF392F20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506AE-70D9-F8EE-A922-44D435FF1087}"/>
              </a:ext>
            </a:extLst>
          </p:cNvPr>
          <p:cNvSpPr txBox="1"/>
          <p:nvPr/>
        </p:nvSpPr>
        <p:spPr>
          <a:xfrm>
            <a:off x="7734822" y="5173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830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7CC5-AADA-2F3C-2114-E3FE8F81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8CE0-A8F9-6473-B6F2-782CFCA3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noProof="0" dirty="0"/>
              <a:t>Intermezzo</a:t>
            </a:r>
            <a:r>
              <a:rPr lang="en-US" noProof="0" dirty="0"/>
              <a:t>: Small molecule solvation determined by energy-representation theory of solvation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34B8D-C084-4592-CC59-457231F2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9" y="1604032"/>
            <a:ext cx="8504602" cy="2308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A5623-B15A-E722-C892-6F16945BB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28" y="4026573"/>
            <a:ext cx="4027872" cy="2831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358A6B-CAED-B25D-5A8E-01F61A0C2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192" y="4026573"/>
            <a:ext cx="4300816" cy="28314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46E7F-0532-84D3-AA86-A17AA3CBE787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EBD2FA1F-A267-6A04-13F5-A2E611F0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032D8A-CB1E-881A-1A2B-881927DECEB6}"/>
              </a:ext>
            </a:extLst>
          </p:cNvPr>
          <p:cNvSpPr/>
          <p:nvPr/>
        </p:nvSpPr>
        <p:spPr>
          <a:xfrm>
            <a:off x="4193428" y="2422921"/>
            <a:ext cx="6154872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1ACA5-D784-B7E3-D62C-8BBB1AD8D1EC}"/>
              </a:ext>
            </a:extLst>
          </p:cNvPr>
          <p:cNvSpPr/>
          <p:nvPr/>
        </p:nvSpPr>
        <p:spPr>
          <a:xfrm>
            <a:off x="5859149" y="2422921"/>
            <a:ext cx="4489149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C1B9E-818A-70FB-E005-58933BC72D7C}"/>
              </a:ext>
            </a:extLst>
          </p:cNvPr>
          <p:cNvSpPr/>
          <p:nvPr/>
        </p:nvSpPr>
        <p:spPr>
          <a:xfrm>
            <a:off x="8107292" y="2422921"/>
            <a:ext cx="2241005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F7030F-18DD-CCA1-F329-C51AB0100CC3}"/>
              </a:ext>
            </a:extLst>
          </p:cNvPr>
          <p:cNvSpPr/>
          <p:nvPr/>
        </p:nvSpPr>
        <p:spPr>
          <a:xfrm>
            <a:off x="1843699" y="2422921"/>
            <a:ext cx="8622055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13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7C4A-839B-CD74-8289-7D0BA39C2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D68B-8F36-4D24-EB8C-0A147FF2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062839-8D85-02F5-EBEB-E8444E7BB90E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CD396F1E-E6A2-1717-D4C0-EA318F38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8B1872-5D38-65C8-5055-279D346B158A}"/>
              </a:ext>
            </a:extLst>
          </p:cNvPr>
          <p:cNvGrpSpPr>
            <a:grpSpLocks noChangeAspect="1"/>
          </p:cNvGrpSpPr>
          <p:nvPr/>
        </p:nvGrpSpPr>
        <p:grpSpPr>
          <a:xfrm>
            <a:off x="6842891" y="1910034"/>
            <a:ext cx="4336165" cy="4481138"/>
            <a:chOff x="5904675" y="1551715"/>
            <a:chExt cx="4397269" cy="45442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36BBC3-33D6-5B15-54C5-E654D85B8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513" r="51264" b="69952"/>
            <a:stretch/>
          </p:blipFill>
          <p:spPr>
            <a:xfrm>
              <a:off x="5904675" y="1551715"/>
              <a:ext cx="4397269" cy="156490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BC06C6-5FC7-F94C-852B-AE34FB4F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22" t="39643" r="49777" b="33417"/>
            <a:stretch/>
          </p:blipFill>
          <p:spPr>
            <a:xfrm>
              <a:off x="5904675" y="3116620"/>
              <a:ext cx="4397269" cy="17195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A51525-DF4B-BAB7-70B5-A76FFD047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" t="88026" r="70431"/>
            <a:stretch/>
          </p:blipFill>
          <p:spPr>
            <a:xfrm>
              <a:off x="5904675" y="4836160"/>
              <a:ext cx="4397269" cy="12598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1639D4-78AA-B9E5-6E07-CD49417EE8C2}"/>
                  </a:ext>
                </a:extLst>
              </p:cNvPr>
              <p:cNvSpPr txBox="1"/>
              <p:nvPr/>
            </p:nvSpPr>
            <p:spPr>
              <a:xfrm>
                <a:off x="613656" y="1910034"/>
                <a:ext cx="5425809" cy="4408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noProof="0" dirty="0"/>
                  <a:t>Vacuum-to-solvent route is too expensive</a:t>
                </a:r>
              </a:p>
              <a:p>
                <a:endParaRPr lang="en-US" sz="24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</a:rPr>
                                    <m:t>solv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n-US" sz="2400" noProof="0" dirty="0">
                  <a:solidFill>
                    <a:schemeClr val="tx1"/>
                  </a:solidFill>
                </a:endParaRPr>
              </a:p>
              <a:p>
                <a:endParaRPr lang="en-US" sz="2400" noProof="0" dirty="0"/>
              </a:p>
              <a:p>
                <a14:m>
                  <m:oMath xmlns:m="http://schemas.openxmlformats.org/officeDocument/2006/math"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: solute configuration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noProof="0" smtClean="0">
                            <a:solidFill>
                              <a:schemeClr val="tx1"/>
                            </a:solidFill>
                          </a:rPr>
                          <m:t>solv</m:t>
                        </m:r>
                      </m:sup>
                    </m:sSubSup>
                    <m:d>
                      <m:d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noProof="0" smtClean="0">
                            <a:solidFill>
                              <a:schemeClr val="tx1"/>
                            </a:solidFill>
                          </a:rPr>
                          <m:t>solv</m:t>
                        </m:r>
                      </m:sup>
                    </m:sSubSup>
                    <m:d>
                      <m:d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400" noProof="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: solvation free energies in solvent conditions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noProof="0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  <a:p>
                <a:endParaRPr lang="en-US" sz="24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4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aln/>
                        </m:rPr>
                        <a:rPr lang="en-US" sz="24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400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400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br>
                  <a:rPr lang="en-US" sz="2400" i="1" kern="100" noProof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</a:br>
                <a:endParaRPr lang="en-US" sz="2400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1639D4-78AA-B9E5-6E07-CD49417EE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6" y="1910034"/>
                <a:ext cx="5425809" cy="4408836"/>
              </a:xfrm>
              <a:prstGeom prst="rect">
                <a:avLst/>
              </a:prstGeom>
              <a:blipFill>
                <a:blip r:embed="rId5"/>
                <a:stretch>
                  <a:fillRect l="-1869" t="-1149" b="-49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7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3B5FB-DF08-8B7B-2FF4-4EF8D11E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0ABA-ACB6-0A0B-EA4A-8BF4FA7D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BB37B-DE74-1081-63ED-9038CACC1BA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DB5947C-CF45-C62E-DB81-9CBF865F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51C97D-B797-58B8-B65A-AF34BF0E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5679"/>
            <a:ext cx="5458691" cy="34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24C81-B303-ED08-2EE2-3267100B43BD}"/>
              </a:ext>
            </a:extLst>
          </p:cNvPr>
          <p:cNvSpPr txBox="1"/>
          <p:nvPr/>
        </p:nvSpPr>
        <p:spPr>
          <a:xfrm>
            <a:off x="8388927" y="6177947"/>
            <a:ext cx="380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Yamamori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J. Chem. Phys</a:t>
            </a:r>
            <a:r>
              <a:rPr lang="en-US" noProof="0" dirty="0"/>
              <a:t>, 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2CBC3-FE94-DE48-7FFC-006176B2AF64}"/>
              </a:ext>
            </a:extLst>
          </p:cNvPr>
          <p:cNvSpPr txBox="1"/>
          <p:nvPr/>
        </p:nvSpPr>
        <p:spPr>
          <a:xfrm>
            <a:off x="9358744" y="6488668"/>
            <a:ext cx="283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Minh Do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PCCP</a:t>
            </a:r>
            <a:r>
              <a:rPr lang="en-US" noProof="0" dirty="0"/>
              <a:t>, 2024</a:t>
            </a:r>
          </a:p>
        </p:txBody>
      </p:sp>
      <p:pic>
        <p:nvPicPr>
          <p:cNvPr id="19" name="Picture 18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3039B28B-08A4-1E94-B4C4-8DAC3BCF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704" y="2539817"/>
            <a:ext cx="4343329" cy="34126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C7C786-C1AF-A090-3DD4-125A55916C4D}"/>
              </a:ext>
            </a:extLst>
          </p:cNvPr>
          <p:cNvSpPr txBox="1"/>
          <p:nvPr/>
        </p:nvSpPr>
        <p:spPr>
          <a:xfrm>
            <a:off x="7529944" y="1855135"/>
            <a:ext cx="382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Free energy analysis of cytochrome c in water and 8 M urea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59CB38-90A3-7D39-E56C-92C0BAFB610D}"/>
              </a:ext>
            </a:extLst>
          </p:cNvPr>
          <p:cNvSpPr txBox="1"/>
          <p:nvPr/>
        </p:nvSpPr>
        <p:spPr>
          <a:xfrm>
            <a:off x="838199" y="1893486"/>
            <a:ext cx="428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Free energy analysis of the </a:t>
            </a:r>
            <a:r>
              <a:rPr lang="en-US" noProof="0" dirty="0" err="1"/>
              <a:t>fibration</a:t>
            </a:r>
            <a:r>
              <a:rPr lang="en-US" noProof="0" dirty="0"/>
              <a:t> of Aβ</a:t>
            </a:r>
            <a:r>
              <a:rPr lang="en-US" baseline="-25000" noProof="0" dirty="0"/>
              <a:t>16-22</a:t>
            </a:r>
            <a:r>
              <a:rPr lang="en-US" noProof="0" dirty="0"/>
              <a:t> in the presence of urea and ATP</a:t>
            </a:r>
          </a:p>
        </p:txBody>
      </p:sp>
    </p:spTree>
    <p:extLst>
      <p:ext uri="{BB962C8B-B14F-4D97-AF65-F5344CB8AC3E}">
        <p14:creationId xmlns:p14="http://schemas.microsoft.com/office/powerpoint/2010/main" val="34555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26DC-B331-0215-4161-44F05FB9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3FB022-1456-857F-E9EE-A400FCBFE065}"/>
              </a:ext>
            </a:extLst>
          </p:cNvPr>
          <p:cNvGrpSpPr>
            <a:grpSpLocks noChangeAspect="1"/>
          </p:cNvGrpSpPr>
          <p:nvPr/>
        </p:nvGrpSpPr>
        <p:grpSpPr>
          <a:xfrm>
            <a:off x="6842891" y="1948590"/>
            <a:ext cx="4415782" cy="4540078"/>
            <a:chOff x="5904675" y="1551715"/>
            <a:chExt cx="4400445" cy="454428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24C9E5-F51A-DBCE-7826-14D05F33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229" t="3332" r="35" b="72133"/>
            <a:stretch/>
          </p:blipFill>
          <p:spPr>
            <a:xfrm>
              <a:off x="5904675" y="1551715"/>
              <a:ext cx="4397269" cy="15649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D4812A-B6F2-A6B2-5EC0-417E99BF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299" t="40121" r="-35" b="32939"/>
            <a:stretch/>
          </p:blipFill>
          <p:spPr>
            <a:xfrm>
              <a:off x="5904675" y="3116620"/>
              <a:ext cx="4400445" cy="17195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92C1F1-EF11-8404-5A44-8E2D8994F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231" t="87640" b="386"/>
            <a:stretch/>
          </p:blipFill>
          <p:spPr>
            <a:xfrm>
              <a:off x="5904675" y="4836160"/>
              <a:ext cx="4397269" cy="12598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253B6-17AD-B744-BA4D-7189D17ACC9C}"/>
                  </a:ext>
                </a:extLst>
              </p:cNvPr>
              <p:cNvSpPr txBox="1"/>
              <p:nvPr/>
            </p:nvSpPr>
            <p:spPr>
              <a:xfrm>
                <a:off x="346490" y="5188327"/>
                <a:ext cx="5960140" cy="91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253B6-17AD-B744-BA4D-7189D17A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90" y="5188327"/>
                <a:ext cx="5960140" cy="918649"/>
              </a:xfrm>
              <a:prstGeom prst="rect">
                <a:avLst/>
              </a:prstGeom>
              <a:blipFill>
                <a:blip r:embed="rId4"/>
                <a:stretch>
                  <a:fillRect l="-15319" t="-127397" b="-187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5F3CECA-07FC-16E2-0591-BACBA4FA99E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1EA5F-C3C5-2FFC-74E2-05DC19C4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B89096D-73CC-36C4-6700-5F9B9756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34789-A2BC-F2E0-C7D9-59538307AE57}"/>
                  </a:ext>
                </a:extLst>
              </p:cNvPr>
              <p:cNvSpPr txBox="1"/>
              <p:nvPr/>
            </p:nvSpPr>
            <p:spPr>
              <a:xfrm>
                <a:off x="613656" y="1910034"/>
                <a:ext cx="5425809" cy="3214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noProof="0" dirty="0"/>
                  <a:t>Their approach assumed that the structural ensemble is invariant with the co-solvent concentration</a:t>
                </a:r>
              </a:p>
              <a:p>
                <a:endParaRPr lang="en-US" sz="24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</a:rPr>
                                    <m:t>solv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n-US" sz="2400" noProof="0" dirty="0">
                  <a:solidFill>
                    <a:schemeClr val="tx1"/>
                  </a:solidFill>
                </a:endParaRPr>
              </a:p>
              <a:p>
                <a:endParaRPr lang="en-US" sz="2400" noProof="0" dirty="0"/>
              </a:p>
              <a:p>
                <a:r>
                  <a:rPr lang="en-US" sz="2400" noProof="0" dirty="0"/>
                  <a:t>Solve the same equation using the higher order terms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34789-A2BC-F2E0-C7D9-59538307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6" y="1910034"/>
                <a:ext cx="5425809" cy="3214341"/>
              </a:xfrm>
              <a:prstGeom prst="rect">
                <a:avLst/>
              </a:prstGeom>
              <a:blipFill>
                <a:blip r:embed="rId6"/>
                <a:stretch>
                  <a:fillRect l="-1869" t="-1575" b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2059265-48DD-AE2C-BC65-C5B2BDC530AC}"/>
              </a:ext>
            </a:extLst>
          </p:cNvPr>
          <p:cNvSpPr txBox="1"/>
          <p:nvPr/>
        </p:nvSpPr>
        <p:spPr>
          <a:xfrm>
            <a:off x="7700211" y="6488668"/>
            <a:ext cx="449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Accepted (2024)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882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08525-23D9-4C9B-9304-573FFE49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FFC7C4A-D0FB-12E8-9A9E-BCF238C55277}"/>
              </a:ext>
            </a:extLst>
          </p:cNvPr>
          <p:cNvSpPr txBox="1"/>
          <p:nvPr/>
        </p:nvSpPr>
        <p:spPr>
          <a:xfrm>
            <a:off x="289081" y="1895159"/>
            <a:ext cx="50261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Like with free energy perturbation we have two unidirectional estimators.</a:t>
            </a:r>
          </a:p>
          <a:p>
            <a:endParaRPr lang="en-US" sz="2400" noProof="0" dirty="0"/>
          </a:p>
          <a:p>
            <a:r>
              <a:rPr lang="en-US" sz="2400" noProof="0" dirty="0"/>
              <a:t>Develop a new bidirectional estimator akin to a coarse-grained Bennett Acceptance Ratio (BAR) method.</a:t>
            </a:r>
          </a:p>
          <a:p>
            <a:endParaRPr lang="en-US" sz="2400" noProof="0" dirty="0"/>
          </a:p>
          <a:p>
            <a:r>
              <a:rPr lang="en-US" sz="2400" noProof="0" dirty="0"/>
              <a:t>Difference between original BAR and “new BAR” is the solute is decoupled from the solvent.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28357E-C32A-B90B-F207-0A244CB1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7" r="35" b="254"/>
          <a:stretch/>
        </p:blipFill>
        <p:spPr>
          <a:xfrm>
            <a:off x="5455921" y="1895159"/>
            <a:ext cx="6446998" cy="4546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8C1E2-6535-1E0E-E691-55283998752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3361D24-B0CE-1E25-2E5F-FF0BB52E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7AA870-CF34-5F67-3F67-7AE0F9DA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D1284-B364-52DB-11DD-5A1636396623}"/>
              </a:ext>
            </a:extLst>
          </p:cNvPr>
          <p:cNvSpPr txBox="1"/>
          <p:nvPr/>
        </p:nvSpPr>
        <p:spPr>
          <a:xfrm>
            <a:off x="7700211" y="6488668"/>
            <a:ext cx="449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Accepted (2024)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61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5496-E6BE-BCF3-EF69-6499CE54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8CDAAA-1188-3C2E-37F3-1F4133ED5FA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EFA480B-8E80-7253-EED7-F174ACF17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760396-3BD7-4245-1A38-B955A5A8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2176D-476E-526E-AC50-911327D58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31" y="1944904"/>
            <a:ext cx="4907387" cy="3562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30EBE8-F477-2E6D-E124-A79FF167F980}"/>
              </a:ext>
            </a:extLst>
          </p:cNvPr>
          <p:cNvSpPr txBox="1"/>
          <p:nvPr/>
        </p:nvSpPr>
        <p:spPr>
          <a:xfrm>
            <a:off x="7708902" y="6177947"/>
            <a:ext cx="448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Accepted (2024)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B4A57-E3B2-661E-0B19-0CEAC8DED528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1B6D58-0148-6D04-1CEE-01D968D9C2A0}"/>
                  </a:ext>
                </a:extLst>
              </p:cNvPr>
              <p:cNvSpPr txBox="1"/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urea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NaCl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1B6D58-0148-6D04-1CEE-01D968D9C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64335C5-4AA2-4536-73DB-F6658D8B66F9}"/>
              </a:ext>
            </a:extLst>
          </p:cNvPr>
          <p:cNvGrpSpPr/>
          <p:nvPr/>
        </p:nvGrpSpPr>
        <p:grpSpPr>
          <a:xfrm>
            <a:off x="6840124" y="1743505"/>
            <a:ext cx="4940750" cy="2194768"/>
            <a:chOff x="6840124" y="1743505"/>
            <a:chExt cx="4940750" cy="21947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F808F57-D790-782E-9B95-64C7957C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0124" y="1743505"/>
              <a:ext cx="3880863" cy="21947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387115-8C34-6C63-3D47-4977A1B289BF}"/>
                </a:ext>
              </a:extLst>
            </p:cNvPr>
            <p:cNvSpPr txBox="1"/>
            <p:nvPr/>
          </p:nvSpPr>
          <p:spPr>
            <a:xfrm>
              <a:off x="9414356" y="3528424"/>
              <a:ext cx="2366518" cy="39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Configuration in water</a:t>
              </a:r>
              <a:endParaRPr lang="en-US" kern="100" noProof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4E4D6F-EB49-19F3-7252-080DA41966D3}"/>
              </a:ext>
            </a:extLst>
          </p:cNvPr>
          <p:cNvGrpSpPr/>
          <p:nvPr/>
        </p:nvGrpSpPr>
        <p:grpSpPr>
          <a:xfrm>
            <a:off x="6925184" y="3827819"/>
            <a:ext cx="4791895" cy="2194768"/>
            <a:chOff x="6925184" y="3827819"/>
            <a:chExt cx="4791895" cy="21947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43E27-FAAE-13BC-3458-76DCCF43B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5184" y="3827819"/>
              <a:ext cx="4161931" cy="21947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79A5A5-F87D-CD67-8907-92B84900FF6E}"/>
                </a:ext>
              </a:extLst>
            </p:cNvPr>
            <p:cNvSpPr txBox="1"/>
            <p:nvPr/>
          </p:nvSpPr>
          <p:spPr>
            <a:xfrm>
              <a:off x="9414356" y="5563239"/>
              <a:ext cx="2302723" cy="39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Configuration in NaCl</a:t>
              </a:r>
              <a:endParaRPr lang="en-US" kern="100" noProof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8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D510-ACC3-F1A1-C3BF-13D9CAF9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215D6-DA1B-79E1-D812-8DAF4FEE5556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EF09F8A-9539-80C0-898D-18E5A9E6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B07A18-E8E0-3F97-FE1B-36694D4F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9CBF5-839F-5C5B-2DA0-139308D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359431" y="1944904"/>
            <a:ext cx="4907387" cy="3562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52C042-45FF-D973-F228-AAF05C3975EE}"/>
              </a:ext>
            </a:extLst>
          </p:cNvPr>
          <p:cNvSpPr txBox="1"/>
          <p:nvPr/>
        </p:nvSpPr>
        <p:spPr>
          <a:xfrm>
            <a:off x="7708902" y="6177947"/>
            <a:ext cx="448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Accepted (2024)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FBF44-6246-46BA-B2A6-4106D0556FDE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D0F29A-2017-6844-D90C-B241EBE7A479}"/>
                  </a:ext>
                </a:extLst>
              </p:cNvPr>
              <p:cNvSpPr txBox="1"/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urea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NaCl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D0F29A-2017-6844-D90C-B241EBE7A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2B025AF-0C66-FF29-73E7-8749222C5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160" y="2133601"/>
            <a:ext cx="6475107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1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00C33-A50F-5C36-898C-3873D304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0E1E6F-EA02-5033-ADA2-C9EFD814954C}"/>
              </a:ext>
            </a:extLst>
          </p:cNvPr>
          <p:cNvCxnSpPr>
            <a:cxnSpLocks/>
          </p:cNvCxnSpPr>
          <p:nvPr/>
        </p:nvCxnSpPr>
        <p:spPr>
          <a:xfrm>
            <a:off x="1533378" y="4983893"/>
            <a:ext cx="8709673" cy="0"/>
          </a:xfrm>
          <a:prstGeom prst="line">
            <a:avLst/>
          </a:prstGeom>
          <a:ln w="104775">
            <a:solidFill>
              <a:srgbClr val="FFE1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D59F22-9EEA-1449-CCD9-85D99D2E7623}"/>
              </a:ext>
            </a:extLst>
          </p:cNvPr>
          <p:cNvGrpSpPr/>
          <p:nvPr/>
        </p:nvGrpSpPr>
        <p:grpSpPr>
          <a:xfrm>
            <a:off x="3766216" y="2018270"/>
            <a:ext cx="4109834" cy="3927250"/>
            <a:chOff x="3766216" y="2018270"/>
            <a:chExt cx="4109834" cy="39272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2C25A7-E4A9-81CD-B137-32D285ABA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6270" y="2018270"/>
              <a:ext cx="2809780" cy="3927250"/>
            </a:xfrm>
            <a:prstGeom prst="straightConnector1">
              <a:avLst/>
            </a:prstGeom>
            <a:ln w="66675" cap="flat">
              <a:solidFill>
                <a:schemeClr val="accent2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0E5940-A7C4-0916-1BC1-2B5CC4ADB6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6216" y="2018270"/>
              <a:ext cx="2758490" cy="3927250"/>
            </a:xfrm>
            <a:prstGeom prst="straightConnector1">
              <a:avLst/>
            </a:prstGeom>
            <a:ln w="66675" cap="flat">
              <a:solidFill>
                <a:schemeClr val="accent2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653E31-8644-2C9E-C14F-CFC2BA58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0076" y="2505840"/>
              <a:ext cx="3122115" cy="2624528"/>
            </a:xfrm>
            <a:prstGeom prst="rect">
              <a:avLst/>
            </a:prstGeom>
          </p:spPr>
        </p:pic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624BB8DB-2E4F-26B3-2D0C-815F2319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Adding more variables to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E890E-40B3-0F8E-2C66-3F6B22938B65}"/>
              </a:ext>
            </a:extLst>
          </p:cNvPr>
          <p:cNvSpPr txBox="1"/>
          <p:nvPr/>
        </p:nvSpPr>
        <p:spPr>
          <a:xfrm>
            <a:off x="1446321" y="1690688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3CA582-5FDC-DC33-E533-5463FDB55D42}"/>
              </a:ext>
            </a:extLst>
          </p:cNvPr>
          <p:cNvSpPr txBox="1"/>
          <p:nvPr/>
        </p:nvSpPr>
        <p:spPr>
          <a:xfrm>
            <a:off x="7824760" y="1690688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7556F-B98F-3F55-2BCB-8B466C8AC6AF}"/>
              </a:ext>
            </a:extLst>
          </p:cNvPr>
          <p:cNvSpPr txBox="1"/>
          <p:nvPr/>
        </p:nvSpPr>
        <p:spPr>
          <a:xfrm>
            <a:off x="6504118" y="5891431"/>
            <a:ext cx="234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Protein modifications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44F5B-806B-8036-7BC7-7BC0B32E4D95}"/>
              </a:ext>
            </a:extLst>
          </p:cNvPr>
          <p:cNvSpPr txBox="1"/>
          <p:nvPr/>
        </p:nvSpPr>
        <p:spPr>
          <a:xfrm>
            <a:off x="2908731" y="5891431"/>
            <a:ext cx="2333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Solvent modifications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1B2698-A8DD-9917-45A0-B52048398179}"/>
              </a:ext>
            </a:extLst>
          </p:cNvPr>
          <p:cNvSpPr txBox="1"/>
          <p:nvPr/>
        </p:nvSpPr>
        <p:spPr>
          <a:xfrm>
            <a:off x="1440652" y="4569037"/>
            <a:ext cx="198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Observable space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3BA462-2992-93AD-29CB-21E0F7D5BCC6}"/>
              </a:ext>
            </a:extLst>
          </p:cNvPr>
          <p:cNvSpPr txBox="1"/>
          <p:nvPr/>
        </p:nvSpPr>
        <p:spPr>
          <a:xfrm>
            <a:off x="1440652" y="5018902"/>
            <a:ext cx="207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Controllable space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269BF5-489A-5F22-7DDC-F8787C27D74A}"/>
              </a:ext>
            </a:extLst>
          </p:cNvPr>
          <p:cNvSpPr txBox="1"/>
          <p:nvPr/>
        </p:nvSpPr>
        <p:spPr>
          <a:xfrm>
            <a:off x="7980219" y="6488668"/>
            <a:ext cx="421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Adapted from Dill/Stony Brook University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FE4A2-371D-8EB9-5AA5-07C5CB6C32D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D5D968D0-8C9C-B14E-A6B0-63C4AA15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5153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1629D-B7A6-A240-AE8F-9D78B8F9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7F2465-02B0-9943-42A4-FBA638AD37CE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20648BE-009C-9E9B-8407-9AA1A0BF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D1645-1A05-3FC2-FD5D-421DFD2F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F7835-97D0-DBE0-58D0-2416E48E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744" y="2109675"/>
            <a:ext cx="4797056" cy="3818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F901B-83C5-3743-C957-5CB02A55CB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79" r="29979"/>
          <a:stretch/>
        </p:blipFill>
        <p:spPr>
          <a:xfrm>
            <a:off x="838200" y="2194343"/>
            <a:ext cx="4373530" cy="3649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73111-9918-F4E7-2C5E-34AFD5F1AB28}"/>
              </a:ext>
            </a:extLst>
          </p:cNvPr>
          <p:cNvSpPr txBox="1"/>
          <p:nvPr/>
        </p:nvSpPr>
        <p:spPr>
          <a:xfrm>
            <a:off x="7708902" y="6177947"/>
            <a:ext cx="448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Accepted (2024)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44702-43C7-CA77-D867-1C79CFF7B2A5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0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B74C-40D2-0498-D0B9-877188E7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5D9DF-5F87-57F6-D91A-5414D046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80" y="1771198"/>
            <a:ext cx="8393439" cy="33156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31B194-3492-D6A9-F969-430A0DFA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295EA-656C-8540-036A-B6AC1456DA19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2BE719-7192-8FBC-2053-777ACDF886C6}"/>
                  </a:ext>
                </a:extLst>
              </p:cNvPr>
              <p:cNvSpPr txBox="1"/>
              <p:nvPr/>
            </p:nvSpPr>
            <p:spPr>
              <a:xfrm>
                <a:off x="3195997" y="5328410"/>
                <a:ext cx="5800003" cy="91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2BE719-7192-8FBC-2053-777ACDF88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97" y="5328410"/>
                <a:ext cx="5800003" cy="918649"/>
              </a:xfrm>
              <a:prstGeom prst="rect">
                <a:avLst/>
              </a:prstGeom>
              <a:blipFill>
                <a:blip r:embed="rId4"/>
                <a:stretch>
                  <a:fillRect l="-17031" t="-125676" b="-18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B775181-092B-AD3E-433E-AF22B10A608D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3C34801A-B1A0-D37C-5E17-7F8BE417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0946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4A32-C939-711A-C7B5-DD7762CBC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BC2D-F8FA-999D-102C-42A0669EFA84}"/>
                  </a:ext>
                </a:extLst>
              </p:cNvPr>
              <p:cNvSpPr txBox="1"/>
              <p:nvPr/>
            </p:nvSpPr>
            <p:spPr>
              <a:xfrm>
                <a:off x="285202" y="5289011"/>
                <a:ext cx="11698014" cy="96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sz="2000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000" i="1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en-US" sz="2000" b="0" i="1" kern="1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aln/>
                        </m:rP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sz="2000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000" i="1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𝜓</m:t>
                      </m:r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BC2D-F8FA-999D-102C-42A0669E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02" y="5289011"/>
                <a:ext cx="11698014" cy="961225"/>
              </a:xfrm>
              <a:prstGeom prst="rect">
                <a:avLst/>
              </a:prstGeom>
              <a:blipFill>
                <a:blip r:embed="rId3"/>
                <a:stretch>
                  <a:fillRect l="-8460" t="-116883" r="-108" b="-17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4AC5716-38A7-49D4-5BCC-5104A162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280" y="1771198"/>
            <a:ext cx="8393439" cy="33156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6E657DB-EE69-FD1A-87DC-387AD1C4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99CAE-79E4-6643-619D-1255E577E4F7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A7DAD-F938-8F76-C3FD-098656E5925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B19DA74-CE65-85BF-6E5E-3E062C27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656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5DDE-44E0-CAC0-3C5A-195B1F5B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E00F59-7316-0A4C-D6F7-224560EF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80" y="1771198"/>
            <a:ext cx="8393439" cy="33156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165079D-17D1-85AC-CF45-2E7F0DCF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A1D0BB-4C4B-F7FD-B17B-90C829F40856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3CB8DF-43CC-8105-0884-8D7C6B7F84E6}"/>
                  </a:ext>
                </a:extLst>
              </p:cNvPr>
              <p:cNvSpPr txBox="1"/>
              <p:nvPr/>
            </p:nvSpPr>
            <p:spPr>
              <a:xfrm>
                <a:off x="302492" y="5504171"/>
                <a:ext cx="11698014" cy="580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kern="100" noProof="0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lower</m:t>
                          </m:r>
                        </m:sub>
                      </m:sSub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b="0" i="1" kern="100" noProof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||</m:t>
                          </m:r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kern="1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aln/>
                        </m:rP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kern="100" noProof="0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upper</m:t>
                          </m:r>
                        </m:sub>
                      </m:sSub>
                      <m:r>
                        <a:rPr lang="en-US" sz="2000" b="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||</m:t>
                          </m:r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3CB8DF-43CC-8105-0884-8D7C6B7F8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2" y="5504171"/>
                <a:ext cx="11698014" cy="580287"/>
              </a:xfrm>
              <a:prstGeom prst="rect">
                <a:avLst/>
              </a:prstGeom>
              <a:blipFill>
                <a:blip r:embed="rId4"/>
                <a:stretch>
                  <a:fillRect t="-78723" b="-10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AEF8D8-BCDF-AFC1-3213-9213086DF4E9}"/>
              </a:ext>
            </a:extLst>
          </p:cNvPr>
          <p:cNvSpPr txBox="1"/>
          <p:nvPr/>
        </p:nvSpPr>
        <p:spPr>
          <a:xfrm>
            <a:off x="1899280" y="5934670"/>
            <a:ext cx="5493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 err="1"/>
              <a:t>Kullback-Leibler</a:t>
            </a:r>
            <a:r>
              <a:rPr lang="en-US" sz="1800" noProof="0" dirty="0"/>
              <a:t> divergence (relative entropy):</a:t>
            </a:r>
          </a:p>
          <a:p>
            <a:r>
              <a:rPr lang="en-US" noProof="0" dirty="0"/>
              <a:t>Reversible work in transforming the polymer structure into its relaxed conformational ensemble.</a:t>
            </a:r>
            <a:endParaRPr lang="en-US" sz="18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30938-B36B-21DB-0EDF-FF7562757E5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F26FE-6DAB-694B-BA00-3D1CEEF8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5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000B1-0588-8665-1F98-A140B581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F8345E-79AE-0DC9-2337-6DE1778E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21" y="1979260"/>
            <a:ext cx="5315710" cy="3986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45D1BD-311F-A6BC-2FD1-83B8A6779B7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6DD8BDC-D52A-8F17-A22C-F3E57144B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D95654-FFAE-1F34-B7A2-CB67E884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Where do we continue from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3EA18-F8F3-E7C2-0CD2-B23766540732}"/>
              </a:ext>
            </a:extLst>
          </p:cNvPr>
          <p:cNvSpPr txBox="1"/>
          <p:nvPr/>
        </p:nvSpPr>
        <p:spPr>
          <a:xfrm>
            <a:off x="289081" y="1595021"/>
            <a:ext cx="58069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We have developed: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An working method for larger molecules.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Free energy – polymer structure correlation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Arbitrary free energy decomposition to gain mechanistic insight.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 solvent decomposition methodology.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Decoupling scheme of conformational free energy and perturbation due to mutation and/or solvent.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r>
              <a:rPr lang="en-US" sz="2400" noProof="0" dirty="0"/>
              <a:t>Analyze fascinating protein properties to establish principles to acquire or enhance said properties. </a:t>
            </a:r>
          </a:p>
        </p:txBody>
      </p:sp>
    </p:spTree>
    <p:extLst>
      <p:ext uri="{BB962C8B-B14F-4D97-AF65-F5344CB8AC3E}">
        <p14:creationId xmlns:p14="http://schemas.microsoft.com/office/powerpoint/2010/main" val="16080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C99C-C9C7-9350-7625-6C4ECEBE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F1E83-77BE-4001-FC8C-6E33593C0630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70FE145-B954-95B6-6104-5FB6BC619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DF7C01-F9EA-2D79-E870-09F37DF5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listening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215F771-9E67-F2E9-4D0E-675714C4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3" y="1420339"/>
            <a:ext cx="7458731" cy="419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JSPS Logo | Organization | Japan Society for the Promotion of Science">
            <a:extLst>
              <a:ext uri="{FF2B5EF4-FFF2-40B4-BE49-F238E27FC236}">
                <a16:creationId xmlns:a16="http://schemas.microsoft.com/office/drawing/2014/main" id="{ECF5ECA0-08F8-D0DF-8704-3ED094FC4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6" t="25835" r="16628" b="21284"/>
          <a:stretch/>
        </p:blipFill>
        <p:spPr bwMode="auto">
          <a:xfrm>
            <a:off x="2070576" y="5795351"/>
            <a:ext cx="5015023" cy="82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qr code with orange dots&#10;&#10;Description automatically generated">
            <a:extLst>
              <a:ext uri="{FF2B5EF4-FFF2-40B4-BE49-F238E27FC236}">
                <a16:creationId xmlns:a16="http://schemas.microsoft.com/office/drawing/2014/main" id="{B3526D3A-61E6-C900-2C8B-C985AF533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193" y="2167200"/>
            <a:ext cx="2523600" cy="252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D5976-8465-4DC2-8D5F-74E993B63C03}"/>
              </a:ext>
            </a:extLst>
          </p:cNvPr>
          <p:cNvSpPr txBox="1"/>
          <p:nvPr/>
        </p:nvSpPr>
        <p:spPr>
          <a:xfrm>
            <a:off x="8729752" y="2093698"/>
            <a:ext cx="329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0" dirty="0">
                <a:latin typeface="Avenir Book" panose="02000503020000020003" pitchFamily="2" charset="0"/>
              </a:rPr>
              <a:t>contact</a:t>
            </a:r>
            <a:endParaRPr lang="en-US" sz="2400" i="1" noProof="0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13AA1-79EF-97CF-6E58-6A76874646E1}"/>
              </a:ext>
            </a:extLst>
          </p:cNvPr>
          <p:cNvSpPr txBox="1"/>
          <p:nvPr/>
        </p:nvSpPr>
        <p:spPr>
          <a:xfrm>
            <a:off x="9504218" y="4652830"/>
            <a:ext cx="161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0" dirty="0">
                <a:latin typeface="Avenir Book" panose="02000503020000020003" pitchFamily="2" charset="0"/>
              </a:rPr>
              <a:t>and slides</a:t>
            </a:r>
          </a:p>
        </p:txBody>
      </p:sp>
    </p:spTree>
    <p:extLst>
      <p:ext uri="{BB962C8B-B14F-4D97-AF65-F5344CB8AC3E}">
        <p14:creationId xmlns:p14="http://schemas.microsoft.com/office/powerpoint/2010/main" val="377706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D906D-E45B-2E41-8715-5A432B49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FCDF6941-298E-67A8-1FA9-80665118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The timescales and resolutions of protein chemistry</a:t>
            </a:r>
          </a:p>
        </p:txBody>
      </p:sp>
      <p:pic>
        <p:nvPicPr>
          <p:cNvPr id="12290" name="Picture 2" descr="Advanced NMR spectroscopy methods to study protein structure and dynamics -  ScienceDirect">
            <a:extLst>
              <a:ext uri="{FF2B5EF4-FFF2-40B4-BE49-F238E27FC236}">
                <a16:creationId xmlns:a16="http://schemas.microsoft.com/office/drawing/2014/main" id="{4BFCBD50-5406-17CF-708F-68D85BA9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96" y="1690688"/>
            <a:ext cx="790660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39001-CFFD-5D8A-4403-DC0ABAB2E0F2}"/>
              </a:ext>
            </a:extLst>
          </p:cNvPr>
          <p:cNvSpPr txBox="1"/>
          <p:nvPr/>
        </p:nvSpPr>
        <p:spPr>
          <a:xfrm>
            <a:off x="10141527" y="6488668"/>
            <a:ext cx="2050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Kawale </a:t>
            </a:r>
            <a:r>
              <a:rPr lang="en-US" i="1" noProof="0" dirty="0"/>
              <a:t>et al</a:t>
            </a:r>
            <a:r>
              <a:rPr lang="en-US" noProof="0" dirty="0"/>
              <a:t>., 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8EA7E-D786-7D6A-C601-A38452D96266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A512F5A-136D-C10F-4442-C373FE22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907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640FF-5B67-1AB5-BB85-F9EDE72A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83C4F-19FE-B4A6-A55A-AE6DDB6D4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03690"/>
            <a:ext cx="7772400" cy="437197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EE1D65D-53D6-8EB3-487F-4BB7BE71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Degree of Coarse-Graining depends on size and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C44F4-6843-18FE-C130-DE95446EA96B}"/>
              </a:ext>
            </a:extLst>
          </p:cNvPr>
          <p:cNvSpPr txBox="1"/>
          <p:nvPr/>
        </p:nvSpPr>
        <p:spPr>
          <a:xfrm>
            <a:off x="8644271" y="6488668"/>
            <a:ext cx="354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Hervø-Hansen, </a:t>
            </a:r>
            <a:r>
              <a:rPr lang="en-US" i="1" noProof="0" dirty="0"/>
              <a:t>Ph.D. Thesis</a:t>
            </a:r>
            <a:r>
              <a:rPr lang="en-US" noProof="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82812-E3F6-D2CA-6BB4-1720F0F8B45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0B645DAC-183D-4280-41CF-26D2A38F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20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53BDB-79BA-9C55-D963-B890E8B3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0CE714-C622-5140-36E5-0CE96798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My journey from experimental biochemistry to computational chemistry</a:t>
            </a:r>
          </a:p>
        </p:txBody>
      </p:sp>
      <p:pic>
        <p:nvPicPr>
          <p:cNvPr id="3074" name="Picture 2" descr="Kresten Lindorff-Larsen on LinkedIn: Kresten Lindorff-Larsen">
            <a:extLst>
              <a:ext uri="{FF2B5EF4-FFF2-40B4-BE49-F238E27FC236}">
                <a16:creationId xmlns:a16="http://schemas.microsoft.com/office/drawing/2014/main" id="{4DA52595-845A-1AEB-A16D-41FC4566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07" y="2272758"/>
            <a:ext cx="1980966" cy="215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3F686-8850-A926-2F3B-63DF25EE268B}"/>
              </a:ext>
            </a:extLst>
          </p:cNvPr>
          <p:cNvSpPr txBox="1"/>
          <p:nvPr/>
        </p:nvSpPr>
        <p:spPr>
          <a:xfrm>
            <a:off x="1521644" y="4613638"/>
            <a:ext cx="2730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 err="1"/>
              <a:t>Kresten</a:t>
            </a:r>
            <a:r>
              <a:rPr lang="en-US" noProof="0" dirty="0"/>
              <a:t> </a:t>
            </a:r>
            <a:r>
              <a:rPr lang="en-US" noProof="0" dirty="0" err="1"/>
              <a:t>Lindorff</a:t>
            </a:r>
            <a:r>
              <a:rPr lang="en-US" noProof="0" dirty="0"/>
              <a:t>-Larsen,</a:t>
            </a:r>
          </a:p>
          <a:p>
            <a:r>
              <a:rPr lang="en-US" noProof="0" dirty="0"/>
              <a:t>University of Copenhagen</a:t>
            </a:r>
          </a:p>
        </p:txBody>
      </p:sp>
      <p:pic>
        <p:nvPicPr>
          <p:cNvPr id="3076" name="Picture 4" descr="New activity in the Dynamics theme: Simulation, Theory, and Software  Development for Anisotropic Systems — LINXS">
            <a:extLst>
              <a:ext uri="{FF2B5EF4-FFF2-40B4-BE49-F238E27FC236}">
                <a16:creationId xmlns:a16="http://schemas.microsoft.com/office/drawing/2014/main" id="{951D3676-89D9-707E-2FD8-1962D938A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29" y="22716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B6E67-1F20-D85D-5E6C-713806A52FA4}"/>
              </a:ext>
            </a:extLst>
          </p:cNvPr>
          <p:cNvSpPr txBox="1"/>
          <p:nvPr/>
        </p:nvSpPr>
        <p:spPr>
          <a:xfrm>
            <a:off x="5253731" y="4613638"/>
            <a:ext cx="176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Mikael Lund,</a:t>
            </a:r>
          </a:p>
          <a:p>
            <a:r>
              <a:rPr lang="en-US" noProof="0" dirty="0"/>
              <a:t>Lund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8CBDD-00D9-C9CB-E6E9-D0D3110235C2}"/>
              </a:ext>
            </a:extLst>
          </p:cNvPr>
          <p:cNvSpPr txBox="1"/>
          <p:nvPr/>
        </p:nvSpPr>
        <p:spPr>
          <a:xfrm>
            <a:off x="8055359" y="4635171"/>
            <a:ext cx="2398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Nobuyuki </a:t>
            </a:r>
            <a:r>
              <a:rPr lang="en-US" noProof="0" dirty="0" err="1"/>
              <a:t>Matubayasi</a:t>
            </a:r>
            <a:r>
              <a:rPr lang="en-US" noProof="0" dirty="0"/>
              <a:t>,</a:t>
            </a:r>
          </a:p>
          <a:p>
            <a:r>
              <a:rPr lang="en-US" noProof="0" dirty="0"/>
              <a:t>Osaka University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0F87F2-6F90-7B28-7B04-54CDFFAA8197}"/>
              </a:ext>
            </a:extLst>
          </p:cNvPr>
          <p:cNvCxnSpPr/>
          <p:nvPr/>
        </p:nvCxnSpPr>
        <p:spPr>
          <a:xfrm>
            <a:off x="1400961" y="5629013"/>
            <a:ext cx="9269395" cy="0"/>
          </a:xfrm>
          <a:prstGeom prst="straightConnector1">
            <a:avLst/>
          </a:prstGeom>
          <a:ln w="95250" cap="flat">
            <a:solidFill>
              <a:schemeClr val="accent2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81C307-B436-755D-AFA2-9678363D4C68}"/>
              </a:ext>
            </a:extLst>
          </p:cNvPr>
          <p:cNvSpPr txBox="1"/>
          <p:nvPr/>
        </p:nvSpPr>
        <p:spPr>
          <a:xfrm>
            <a:off x="10670356" y="544434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0200B-1231-7000-F0AD-D0C4F76ABB4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ABD62161-DA4D-579C-0DCA-9C7B206F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60DA52-9CAC-9E72-1CFD-78316520A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085" y="2286560"/>
            <a:ext cx="1727091" cy="21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0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10D8C-A6CB-2BA0-0BA9-BB88FA6A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C7125-A08B-5DA1-139E-5CB3BAF4408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A1A5237-7C1D-77BD-3F05-3E31E17F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1AF9EC-9EC1-5656-8338-B6E75740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27" y="2589904"/>
            <a:ext cx="10882746" cy="1678191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/>
              <a:t>Combining Machine Learning and Physics-Based Simulations for Smart Design and Understanding of Molecular Materials</a:t>
            </a:r>
          </a:p>
        </p:txBody>
      </p:sp>
    </p:spTree>
    <p:extLst>
      <p:ext uri="{BB962C8B-B14F-4D97-AF65-F5344CB8AC3E}">
        <p14:creationId xmlns:p14="http://schemas.microsoft.com/office/powerpoint/2010/main" val="167514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12588</TotalTime>
  <Words>2654</Words>
  <Application>Microsoft Macintosh PowerPoint</Application>
  <PresentationFormat>Widescreen</PresentationFormat>
  <Paragraphs>482</Paragraphs>
  <Slides>55</Slides>
  <Notes>54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-webkit-standard</vt:lpstr>
      <vt:lpstr>Google Sans</vt:lpstr>
      <vt:lpstr>Aptos</vt:lpstr>
      <vt:lpstr>Aptos Display</vt:lpstr>
      <vt:lpstr>Arial</vt:lpstr>
      <vt:lpstr>Avenir Book</vt:lpstr>
      <vt:lpstr>Cambria Math</vt:lpstr>
      <vt:lpstr>Helvetica Neue</vt:lpstr>
      <vt:lpstr>Roboto</vt:lpstr>
      <vt:lpstr>Office Theme</vt:lpstr>
      <vt:lpstr>Stefan Hervø-Hansen Osaka University  Technical University of Denmark December 12, 2024</vt:lpstr>
      <vt:lpstr>Understanding protein (un)folding and (mis)function</vt:lpstr>
      <vt:lpstr>Rational modifications of proteins often lead to complicated results</vt:lpstr>
      <vt:lpstr>Rational modifications of proteins often lead to complicated results</vt:lpstr>
      <vt:lpstr>Adding more variables to the problem</vt:lpstr>
      <vt:lpstr>The timescales and resolutions of protein chemistry</vt:lpstr>
      <vt:lpstr>Degree of Coarse-Graining depends on size and time</vt:lpstr>
      <vt:lpstr>My journey from experimental biochemistry to computational chemistry</vt:lpstr>
      <vt:lpstr>Combining Machine Learning and Physics-Based Simulations for Smart Design and Understanding of Molecular Materials</vt:lpstr>
      <vt:lpstr>Outline</vt:lpstr>
      <vt:lpstr>Motivation</vt:lpstr>
      <vt:lpstr>PowerPoint Presentation</vt:lpstr>
      <vt:lpstr>Rational protein engineering to obtain improved or new novel properties</vt:lpstr>
      <vt:lpstr>PowerPoint Presentation</vt:lpstr>
      <vt:lpstr>Outline</vt:lpstr>
      <vt:lpstr>Molecular simulations </vt:lpstr>
      <vt:lpstr>Molecular Dynamics</vt:lpstr>
      <vt:lpstr>Monte Carlo simulations</vt:lpstr>
      <vt:lpstr>Force Fields and Sampling</vt:lpstr>
      <vt:lpstr>Free energy calculations</vt:lpstr>
      <vt:lpstr>Free energy calculations – Foundation</vt:lpstr>
      <vt:lpstr>Free energy calculations – Brute Force Sampling</vt:lpstr>
      <vt:lpstr>Free energy calculations – Potential of mean Force</vt:lpstr>
      <vt:lpstr>Free energy calculations – Alchemical transformation</vt:lpstr>
      <vt:lpstr>Free energy calculations – Alchemical transformation</vt:lpstr>
      <vt:lpstr>Outline</vt:lpstr>
      <vt:lpstr>Attempting to control and predict the behavior of protein electrostatics</vt:lpstr>
      <vt:lpstr>Abnormal NMR titration behavior</vt:lpstr>
      <vt:lpstr>pH-Replica Exchange Enhanced Constant pH Molecular Dynamics</vt:lpstr>
      <vt:lpstr>Abnormal NMR titration behavior also observed in simulations</vt:lpstr>
      <vt:lpstr>Modeling coupled titratable residues as a diprotic acid</vt:lpstr>
      <vt:lpstr>Outline</vt:lpstr>
      <vt:lpstr>Ion coordination to a Receptor with Two Homotopic Binding Sites</vt:lpstr>
      <vt:lpstr>Allosteric effects in small molecule receptors controlled by conformational change</vt:lpstr>
      <vt:lpstr>Role of solvent and co-solvent</vt:lpstr>
      <vt:lpstr>Role of solvent and co-solvent</vt:lpstr>
      <vt:lpstr>Outline</vt:lpstr>
      <vt:lpstr>Protein-Protein and Protein-Excipient Interactions in Formulation</vt:lpstr>
      <vt:lpstr>Example: Histatin-5’s reentrant condensation modulation by cosolvent and mutagenesis</vt:lpstr>
      <vt:lpstr>Energy-Representation Theory of Solvation</vt:lpstr>
      <vt:lpstr>Energy-Representation Theory of Solvation: The Practical Details</vt:lpstr>
      <vt:lpstr>Intermezzo: Small molecule solvation determined by energy-representation theory of solvation</vt:lpstr>
      <vt:lpstr>Intermezzo: Small molecule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Where do we continue from here?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Hervø Hansen</dc:creator>
  <cp:lastModifiedBy>Stefan Hervø Hansen</cp:lastModifiedBy>
  <cp:revision>115</cp:revision>
  <dcterms:created xsi:type="dcterms:W3CDTF">2024-07-05T05:40:28Z</dcterms:created>
  <dcterms:modified xsi:type="dcterms:W3CDTF">2024-12-19T11:28:03Z</dcterms:modified>
</cp:coreProperties>
</file>